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37"/>
  </p:notesMasterIdLst>
  <p:handoutMasterIdLst>
    <p:handoutMasterId r:id="rId38"/>
  </p:handoutMasterIdLst>
  <p:sldIdLst>
    <p:sldId id="265" r:id="rId3"/>
    <p:sldId id="427" r:id="rId4"/>
    <p:sldId id="428" r:id="rId5"/>
    <p:sldId id="435" r:id="rId6"/>
    <p:sldId id="436" r:id="rId7"/>
    <p:sldId id="429" r:id="rId8"/>
    <p:sldId id="430" r:id="rId9"/>
    <p:sldId id="323" r:id="rId10"/>
    <p:sldId id="328" r:id="rId11"/>
    <p:sldId id="320" r:id="rId12"/>
    <p:sldId id="326" r:id="rId13"/>
    <p:sldId id="324" r:id="rId14"/>
    <p:sldId id="321" r:id="rId15"/>
    <p:sldId id="322" r:id="rId16"/>
    <p:sldId id="327" r:id="rId17"/>
    <p:sldId id="331" r:id="rId18"/>
    <p:sldId id="445" r:id="rId19"/>
    <p:sldId id="431" r:id="rId20"/>
    <p:sldId id="433" r:id="rId21"/>
    <p:sldId id="434" r:id="rId22"/>
    <p:sldId id="336" r:id="rId23"/>
    <p:sldId id="409" r:id="rId24"/>
    <p:sldId id="410" r:id="rId25"/>
    <p:sldId id="408" r:id="rId26"/>
    <p:sldId id="438" r:id="rId27"/>
    <p:sldId id="339" r:id="rId28"/>
    <p:sldId id="411" r:id="rId29"/>
    <p:sldId id="413" r:id="rId30"/>
    <p:sldId id="414" r:id="rId31"/>
    <p:sldId id="439" r:id="rId32"/>
    <p:sldId id="415" r:id="rId33"/>
    <p:sldId id="416" r:id="rId34"/>
    <p:sldId id="417" r:id="rId35"/>
    <p:sldId id="386" r:id="rId36"/>
  </p:sldIdLst>
  <p:sldSz cx="12188825" cy="6858000"/>
  <p:notesSz cx="7010400" cy="9296400"/>
  <p:custDataLst>
    <p:tags r:id="rId3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125" autoAdjust="0"/>
  </p:normalViewPr>
  <p:slideViewPr>
    <p:cSldViewPr showGuides="1">
      <p:cViewPr varScale="1">
        <p:scale>
          <a:sx n="90" d="100"/>
          <a:sy n="90" d="100"/>
        </p:scale>
        <p:origin x="168" y="90"/>
      </p:cViewPr>
      <p:guideLst>
        <p:guide pos="3839"/>
        <p:guide orient="horz" pos="2160"/>
      </p:guideLst>
    </p:cSldViewPr>
  </p:slideViewPr>
  <p:outlineViewPr>
    <p:cViewPr>
      <p:scale>
        <a:sx n="33" d="100"/>
        <a:sy n="33" d="100"/>
      </p:scale>
      <p:origin x="0" y="-1152"/>
    </p:cViewPr>
  </p:outlineViewPr>
  <p:notesTextViewPr>
    <p:cViewPr>
      <p:scale>
        <a:sx n="3" d="2"/>
        <a:sy n="3" d="2"/>
      </p:scale>
      <p:origin x="0" y="0"/>
    </p:cViewPr>
  </p:notesTextViewPr>
  <p:notesViewPr>
    <p:cSldViewPr showGuides="1">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gs" Target="tags/tag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59088EAF-6ECA-4616-85EF-35AA19C641F3}" type="datetimeFigureOut">
              <a:rPr lang="en-US"/>
              <a:t>9/12/2018</a:t>
            </a:fld>
            <a:endParaRPr/>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3ABD2D7A-D230-4F91-BD59-0A39C2703BA8}" type="datetimeFigureOut">
              <a:rPr lang="en-US"/>
              <a:t>9/12/2018</a:t>
            </a:fld>
            <a:endParaRPr/>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7" tIns="46589" rIns="93177" bIns="46589" rtlCol="0" anchor="ctr"/>
          <a:lstStyle/>
          <a:p>
            <a:endParaRPr/>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3199CD-3E1B-4AE6-990F-76F925F5EA9F}" type="slidenum">
              <a:rPr lang="en-US" smtClean="0"/>
              <a:t>1</a:t>
            </a:fld>
            <a:endParaRPr lang="en-US"/>
          </a:p>
        </p:txBody>
      </p:sp>
    </p:spTree>
    <p:extLst>
      <p:ext uri="{BB962C8B-B14F-4D97-AF65-F5344CB8AC3E}">
        <p14:creationId xmlns:p14="http://schemas.microsoft.com/office/powerpoint/2010/main" val="3681664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3199CD-3E1B-4AE6-990F-76F925F5EA9F}" type="slidenum">
              <a:rPr lang="en-US" smtClean="0"/>
              <a:t>2</a:t>
            </a:fld>
            <a:endParaRPr lang="en-US"/>
          </a:p>
        </p:txBody>
      </p:sp>
    </p:spTree>
    <p:extLst>
      <p:ext uri="{BB962C8B-B14F-4D97-AF65-F5344CB8AC3E}">
        <p14:creationId xmlns:p14="http://schemas.microsoft.com/office/powerpoint/2010/main" val="4053605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3199CD-3E1B-4AE6-990F-76F925F5EA9F}" type="slidenum">
              <a:rPr lang="en-US" smtClean="0"/>
              <a:t>8</a:t>
            </a:fld>
            <a:endParaRPr lang="en-US"/>
          </a:p>
        </p:txBody>
      </p:sp>
    </p:spTree>
    <p:extLst>
      <p:ext uri="{BB962C8B-B14F-4D97-AF65-F5344CB8AC3E}">
        <p14:creationId xmlns:p14="http://schemas.microsoft.com/office/powerpoint/2010/main" val="885225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3199CD-3E1B-4AE6-990F-76F925F5EA9F}" type="slidenum">
              <a:rPr lang="en-US" smtClean="0"/>
              <a:t>9</a:t>
            </a:fld>
            <a:endParaRPr lang="en-US"/>
          </a:p>
        </p:txBody>
      </p:sp>
    </p:spTree>
    <p:extLst>
      <p:ext uri="{BB962C8B-B14F-4D97-AF65-F5344CB8AC3E}">
        <p14:creationId xmlns:p14="http://schemas.microsoft.com/office/powerpoint/2010/main" val="2293799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bwMode="auto">
          <a:noFill/>
          <a:ln>
            <a:solidFill>
              <a:srgbClr val="000000"/>
            </a:solidFill>
            <a:miter lim="800000"/>
            <a:headEnd/>
            <a:tailEnd/>
          </a:ln>
        </p:spPr>
      </p:sp>
      <p:sp>
        <p:nvSpPr>
          <p:cNvPr id="16896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a:t>Timeframes must be relative to an  individual’s experience</a:t>
            </a:r>
          </a:p>
          <a:p>
            <a:pPr lvl="1"/>
            <a:r>
              <a:rPr lang="en-US" dirty="0"/>
              <a:t>Calendar timeframes in business  quarterly, monthly,  “slice and dice” through events but give no sense of temporal relationship to the </a:t>
            </a:r>
            <a:r>
              <a:rPr lang="en-US" dirty="0" err="1"/>
              <a:t>the</a:t>
            </a:r>
            <a:r>
              <a:rPr lang="en-US" dirty="0"/>
              <a:t> patient experience</a:t>
            </a:r>
          </a:p>
          <a:p>
            <a:r>
              <a:rPr lang="en-US" dirty="0"/>
              <a:t>Patient specific clinical events must have temporal relationship</a:t>
            </a:r>
          </a:p>
          <a:p>
            <a:endParaRPr lang="en-US" dirty="0"/>
          </a:p>
          <a:p>
            <a:r>
              <a:rPr lang="en-US" dirty="0"/>
              <a:t>To be accountable for care, means to know what has happened to a patient over time and how well you have delivered that care or achieved a patient specific objective.</a:t>
            </a:r>
          </a:p>
          <a:p>
            <a:endParaRPr lang="en-US" dirty="0"/>
          </a:p>
          <a:p>
            <a:r>
              <a:rPr lang="en-US" dirty="0"/>
              <a:t>A group of patients each with his own start time forms a clinical cohort.</a:t>
            </a:r>
          </a:p>
          <a:p>
            <a:endParaRPr lang="en-US" dirty="0"/>
          </a:p>
          <a:p>
            <a:r>
              <a:rPr lang="en-US" dirty="0"/>
              <a:t>The clinical cohort is </a:t>
            </a:r>
            <a:r>
              <a:rPr lang="en-US" dirty="0" err="1"/>
              <a:t>is</a:t>
            </a:r>
            <a:r>
              <a:rPr lang="en-US" dirty="0"/>
              <a:t> at the center of patient-centric information.  Let’s look at the power of the cohort paradigm”</a:t>
            </a:r>
          </a:p>
          <a:p>
            <a:endParaRPr lang="en-US" dirty="0"/>
          </a:p>
          <a:p>
            <a:endParaRPr lang="en-US" dirty="0"/>
          </a:p>
        </p:txBody>
      </p:sp>
      <p:sp>
        <p:nvSpPr>
          <p:cNvPr id="12595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77F03478-91EA-4893-AD7F-4760D779056E}" type="slidenum">
              <a:rPr lang="en-US" smtClean="0"/>
              <a:pPr>
                <a:defRPr/>
              </a:pPr>
              <a:t>10</a:t>
            </a:fld>
            <a:endParaRPr lang="en-US"/>
          </a:p>
        </p:txBody>
      </p:sp>
    </p:spTree>
    <p:extLst>
      <p:ext uri="{BB962C8B-B14F-4D97-AF65-F5344CB8AC3E}">
        <p14:creationId xmlns:p14="http://schemas.microsoft.com/office/powerpoint/2010/main" val="3191128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bwMode="auto">
          <a:noFill/>
          <a:ln>
            <a:solidFill>
              <a:srgbClr val="000000"/>
            </a:solidFill>
            <a:miter lim="800000"/>
            <a:headEnd/>
            <a:tailEnd/>
          </a:ln>
        </p:spPr>
      </p:sp>
      <p:sp>
        <p:nvSpPr>
          <p:cNvPr id="1699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t>This way of looking at data is typical of financial reporting with rules for fiscal years and the like but let’s hope this is not the reporting approach that our EMR vendors adopt.</a:t>
            </a:r>
          </a:p>
        </p:txBody>
      </p:sp>
      <p:sp>
        <p:nvSpPr>
          <p:cNvPr id="12698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DDDC69E1-CC87-4DF0-A348-9A641F35D465}" type="slidenum">
              <a:rPr lang="en-US" smtClean="0"/>
              <a:pPr>
                <a:defRPr/>
              </a:pPr>
              <a:t>13</a:t>
            </a:fld>
            <a:endParaRPr lang="en-US"/>
          </a:p>
        </p:txBody>
      </p:sp>
    </p:spTree>
    <p:extLst>
      <p:ext uri="{BB962C8B-B14F-4D97-AF65-F5344CB8AC3E}">
        <p14:creationId xmlns:p14="http://schemas.microsoft.com/office/powerpoint/2010/main" val="3580689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bwMode="auto">
          <a:noFill/>
          <a:ln>
            <a:solidFill>
              <a:srgbClr val="000000"/>
            </a:solidFill>
            <a:miter lim="800000"/>
            <a:headEnd/>
            <a:tailEnd/>
          </a:ln>
        </p:spPr>
      </p:sp>
      <p:sp>
        <p:nvSpPr>
          <p:cNvPr id="1710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t>Instead, look at the patient specific approach of the cohort paradigm.</a:t>
            </a:r>
          </a:p>
          <a:p>
            <a:pPr eaLnBrk="1" hangingPunct="1">
              <a:spcBef>
                <a:spcPct val="0"/>
              </a:spcBef>
            </a:pPr>
            <a:endParaRPr lang="en-US" dirty="0"/>
          </a:p>
          <a:p>
            <a:pPr eaLnBrk="1" hangingPunct="1">
              <a:spcBef>
                <a:spcPct val="0"/>
              </a:spcBef>
            </a:pPr>
            <a:r>
              <a:rPr lang="en-US" dirty="0"/>
              <a:t>&lt;review diagram&gt;</a:t>
            </a:r>
          </a:p>
          <a:p>
            <a:pPr eaLnBrk="1" hangingPunct="1">
              <a:spcBef>
                <a:spcPct val="0"/>
              </a:spcBef>
            </a:pPr>
            <a:endParaRPr lang="en-US" dirty="0"/>
          </a:p>
          <a:p>
            <a:pPr eaLnBrk="1" hangingPunct="1">
              <a:spcBef>
                <a:spcPct val="0"/>
              </a:spcBef>
            </a:pPr>
            <a:r>
              <a:rPr lang="en-US" dirty="0"/>
              <a:t>The measurement is different.  The methods matter not just for intellectual clarity but also for eliciting the right behavior from those who are trying to manage to the metrics. The doctor who won't accept a sick patient in November because it will damage his annual metric is responding rationally to a perverse poorly designed metric. </a:t>
            </a:r>
          </a:p>
        </p:txBody>
      </p:sp>
      <p:sp>
        <p:nvSpPr>
          <p:cNvPr id="12800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473E02BC-D3C9-41EE-A98A-E7E844F49F86}" type="slidenum">
              <a:rPr lang="en-US" smtClean="0"/>
              <a:pPr>
                <a:defRPr/>
              </a:pPr>
              <a:t>14</a:t>
            </a:fld>
            <a:endParaRPr lang="en-US"/>
          </a:p>
        </p:txBody>
      </p:sp>
    </p:spTree>
    <p:extLst>
      <p:ext uri="{BB962C8B-B14F-4D97-AF65-F5344CB8AC3E}">
        <p14:creationId xmlns:p14="http://schemas.microsoft.com/office/powerpoint/2010/main" val="600021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3199CD-3E1B-4AE6-990F-76F925F5EA9F}" type="slidenum">
              <a:rPr lang="en-US" smtClean="0"/>
              <a:t>16</a:t>
            </a:fld>
            <a:endParaRPr lang="en-US"/>
          </a:p>
        </p:txBody>
      </p:sp>
    </p:spTree>
    <p:extLst>
      <p:ext uri="{BB962C8B-B14F-4D97-AF65-F5344CB8AC3E}">
        <p14:creationId xmlns:p14="http://schemas.microsoft.com/office/powerpoint/2010/main" val="42308443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03F41C87-7AD9-4845-A077-840E4A0F3F06}" type="datetimeFigureOut">
              <a:rPr lang="en-US"/>
              <a:t>9/12/2018</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03F41C87-7AD9-4845-A077-840E4A0F3F06}" type="datetimeFigureOut">
              <a:rPr lang="en-US"/>
              <a:t>9/12/2018</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2763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03F41C87-7AD9-4845-A077-840E4A0F3F06}" type="datetimeFigureOut">
              <a:rPr lang="en-US"/>
              <a:t>9/12/2018</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a:t>9/12/2018</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03F41C87-7AD9-4845-A077-840E4A0F3F06}" type="datetimeFigureOut">
              <a:rPr lang="en-US"/>
              <a:t>9/12/2018</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03F41C87-7AD9-4845-A077-840E4A0F3F06}" type="datetimeFigureOut">
              <a:rPr lang="en-US"/>
              <a:t>9/12/2018</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03F41C87-7AD9-4845-A077-840E4A0F3F06}" type="datetimeFigureOut">
              <a:rPr lang="en-US"/>
              <a:t>9/12/2018</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F41C87-7AD9-4845-A077-840E4A0F3F06}" type="datetimeFigureOut">
              <a:rPr lang="en-US"/>
              <a:t>9/12/2018</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a:t>9/12/2018</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a:pPr/>
              <a:t>9/12/2018</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000">
                <a:solidFill>
                  <a:schemeClr val="tx1">
                    <a:tint val="75000"/>
                  </a:schemeClr>
                </a:solidFill>
              </a:defRPr>
            </a:lvl1pPr>
          </a:lstStyle>
          <a:p>
            <a:fld id="{03F41C87-7AD9-4845-A077-840E4A0F3F06}" type="datetimeFigureOut">
              <a:rPr lang="en-US"/>
              <a:pPr/>
              <a:t>9/12/2018</a:t>
            </a:fld>
            <a:endParaRPr/>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000">
                <a:solidFill>
                  <a:schemeClr val="tx1">
                    <a:tint val="75000"/>
                  </a:schemeClr>
                </a:solidFill>
              </a:defRPr>
            </a:lvl1pPr>
          </a:lstStyle>
          <a:p>
            <a:fld id="{2A013F82-EE5E-44EE-A61D-E31C6657F26F}" type="slidenum">
              <a:rPr/>
              <a:pPr/>
              <a:t>‹#›</a:t>
            </a:fld>
            <a:endParaRPr/>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video/yale%20R/Diabetic%20Cohort/Diabetic%20Cohort.mp4"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video/yale%20R/hospitalization%20study/hospitalization2/hospitalization2/hospitalization2.html" TargetMode="External"/><Relationship Id="rId2" Type="http://schemas.openxmlformats.org/officeDocument/2006/relationships/hyperlink" Target="../../video/yale%20R/hospitalization%20study/hospitalization/hospitalization.mp4"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mailto:ebellin@montefiore.org" TargetMode="External"/><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a:bodyPr>
          <a:lstStyle/>
          <a:p>
            <a:r>
              <a:rPr lang="en-US" sz="3600" b="1" dirty="0"/>
              <a:t>How to Ask and Answer your Research Question using Electronic Medical Record data</a:t>
            </a:r>
            <a:endParaRPr lang="en-US" sz="3600" dirty="0"/>
          </a:p>
        </p:txBody>
      </p:sp>
      <p:sp>
        <p:nvSpPr>
          <p:cNvPr id="4" name="Subtitle 3"/>
          <p:cNvSpPr>
            <a:spLocks noGrp="1"/>
          </p:cNvSpPr>
          <p:nvPr>
            <p:ph type="subTitle" idx="1"/>
          </p:nvPr>
        </p:nvSpPr>
        <p:spPr/>
        <p:txBody>
          <a:bodyPr/>
          <a:lstStyle/>
          <a:p>
            <a:r>
              <a:rPr lang="it-IT" dirty="0"/>
              <a:t>R embedded in Clinical Looking Glass</a:t>
            </a:r>
          </a:p>
        </p:txBody>
      </p:sp>
      <p:pic>
        <p:nvPicPr>
          <p:cNvPr id="2" name="Snagit_PPTA10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40"/>
            <a:ext cx="1460575" cy="1759040"/>
          </a:xfrm>
          <a:prstGeom prst="rect">
            <a:avLst/>
          </a:prstGeom>
        </p:spPr>
      </p:pic>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idx="4294967295"/>
          </p:nvPr>
        </p:nvSpPr>
        <p:spPr>
          <a:xfrm>
            <a:off x="2204999" y="496909"/>
            <a:ext cx="7696200" cy="838200"/>
          </a:xfrm>
        </p:spPr>
        <p:txBody>
          <a:bodyPr>
            <a:noAutofit/>
          </a:bodyPr>
          <a:lstStyle/>
          <a:p>
            <a:br>
              <a:rPr lang="en-US" sz="2400" dirty="0"/>
            </a:br>
            <a:r>
              <a:rPr lang="en-US" sz="2400" dirty="0"/>
              <a:t> </a:t>
            </a:r>
            <a:r>
              <a:rPr lang="en-US" sz="2800" dirty="0"/>
              <a:t>Information must be “Patient Value Centric” </a:t>
            </a:r>
            <a:br>
              <a:rPr lang="en-US" sz="2400" dirty="0"/>
            </a:br>
            <a:endParaRPr lang="en-US" sz="2000" dirty="0"/>
          </a:p>
        </p:txBody>
      </p:sp>
      <p:graphicFrame>
        <p:nvGraphicFramePr>
          <p:cNvPr id="6" name="Content Placeholder 4"/>
          <p:cNvGraphicFramePr>
            <a:graphicFrameLocks noGrp="1"/>
          </p:cNvGraphicFramePr>
          <p:nvPr>
            <p:ph idx="4294967295"/>
            <p:extLst>
              <p:ext uri="{D42A27DB-BD31-4B8C-83A1-F6EECF244321}">
                <p14:modId xmlns:p14="http://schemas.microsoft.com/office/powerpoint/2010/main" val="1094720697"/>
              </p:ext>
            </p:extLst>
          </p:nvPr>
        </p:nvGraphicFramePr>
        <p:xfrm>
          <a:off x="2013953" y="2362201"/>
          <a:ext cx="8382000" cy="2704349"/>
        </p:xfrm>
        <a:graphic>
          <a:graphicData uri="http://schemas.openxmlformats.org/drawingml/2006/table">
            <a:tbl>
              <a:tblPr firstRow="1" bandRow="1">
                <a:tableStyleId>{9DCAF9ED-07DC-4A11-8D7F-57B35C25682E}</a:tableStyleId>
              </a:tblPr>
              <a:tblGrid>
                <a:gridCol w="4038600">
                  <a:extLst>
                    <a:ext uri="{9D8B030D-6E8A-4147-A177-3AD203B41FA5}">
                      <a16:colId xmlns:a16="http://schemas.microsoft.com/office/drawing/2014/main" val="20000"/>
                    </a:ext>
                  </a:extLst>
                </a:gridCol>
                <a:gridCol w="4343400">
                  <a:extLst>
                    <a:ext uri="{9D8B030D-6E8A-4147-A177-3AD203B41FA5}">
                      <a16:colId xmlns:a16="http://schemas.microsoft.com/office/drawing/2014/main" val="20001"/>
                    </a:ext>
                  </a:extLst>
                </a:gridCol>
              </a:tblGrid>
              <a:tr h="50978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a:solidFill>
                            <a:schemeClr val="lt1"/>
                          </a:solidFill>
                          <a:effectLst/>
                          <a:latin typeface="+mn-lt"/>
                          <a:ea typeface="+mn-ea"/>
                          <a:cs typeface="+mn-cs"/>
                        </a:rPr>
                        <a:t>Payment </a:t>
                      </a:r>
                      <a:r>
                        <a:rPr lang="en-US" sz="1800" b="1" kern="1200" dirty="0">
                          <a:solidFill>
                            <a:schemeClr val="lt1"/>
                          </a:solidFill>
                          <a:effectLst/>
                          <a:latin typeface="+mn-lt"/>
                          <a:ea typeface="+mn-ea"/>
                          <a:cs typeface="+mn-cs"/>
                        </a:rPr>
                        <a:t>Volume Centric</a:t>
                      </a:r>
                      <a:endParaRPr lang="en-US" b="1" dirty="0">
                        <a:solidFill>
                          <a:schemeClr val="bg1"/>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effectLst/>
                          <a:latin typeface="+mn-lt"/>
                          <a:ea typeface="+mn-ea"/>
                          <a:cs typeface="+mn-cs"/>
                        </a:rPr>
                        <a:t>Patient Value Centric</a:t>
                      </a:r>
                      <a:endParaRPr lang="en-US" b="1" u="sng" dirty="0">
                        <a:solidFill>
                          <a:srgbClr val="FFFF00"/>
                        </a:solidFill>
                      </a:endParaRPr>
                    </a:p>
                  </a:txBody>
                  <a:tcPr/>
                </a:tc>
                <a:extLst>
                  <a:ext uri="{0D108BD9-81ED-4DB2-BD59-A6C34878D82A}">
                    <a16:rowId xmlns:a16="http://schemas.microsoft.com/office/drawing/2014/main" val="10000"/>
                  </a:ext>
                </a:extLst>
              </a:tr>
              <a:tr h="509789">
                <a:tc>
                  <a:txBody>
                    <a:bodyPr/>
                    <a:lstStyle/>
                    <a:p>
                      <a:pPr algn="ctr"/>
                      <a:r>
                        <a:rPr lang="en-US" dirty="0"/>
                        <a:t>How many admissions</a:t>
                      </a:r>
                      <a:r>
                        <a:rPr lang="en-US" baseline="0" dirty="0"/>
                        <a:t> in 2011?</a:t>
                      </a:r>
                      <a:endParaRPr lang="en-US"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How many unique individuals admitted in 2011?</a:t>
                      </a:r>
                      <a:endParaRPr lang="en-US" dirty="0">
                        <a:solidFill>
                          <a:schemeClr val="tx1"/>
                        </a:solidFill>
                      </a:endParaRPr>
                    </a:p>
                  </a:txBody>
                  <a:tcPr/>
                </a:tc>
                <a:extLst>
                  <a:ext uri="{0D108BD9-81ED-4DB2-BD59-A6C34878D82A}">
                    <a16:rowId xmlns:a16="http://schemas.microsoft.com/office/drawing/2014/main" val="10001"/>
                  </a:ext>
                </a:extLst>
              </a:tr>
              <a:tr h="50978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How many visits</a:t>
                      </a:r>
                      <a:r>
                        <a:rPr lang="en-US" baseline="0" dirty="0"/>
                        <a:t> for hypertension?</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How</a:t>
                      </a:r>
                      <a:r>
                        <a:rPr lang="en-US" baseline="0" dirty="0"/>
                        <a:t> long does it take us to control hypertension?</a:t>
                      </a:r>
                    </a:p>
                    <a:p>
                      <a:pPr marL="0" marR="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10002"/>
                  </a:ext>
                </a:extLst>
              </a:tr>
              <a:tr h="62634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How much do we spend on drug X?</a:t>
                      </a:r>
                      <a:endParaRPr lang="en-US"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 How rapidly did patients improve on drug X?</a:t>
                      </a:r>
                      <a:endParaRPr lang="en-US" dirty="0"/>
                    </a:p>
                  </a:txBody>
                  <a:tcPr/>
                </a:tc>
                <a:extLst>
                  <a:ext uri="{0D108BD9-81ED-4DB2-BD59-A6C34878D82A}">
                    <a16:rowId xmlns:a16="http://schemas.microsoft.com/office/drawing/2014/main" val="10003"/>
                  </a:ext>
                </a:extLst>
              </a:tr>
            </a:tbl>
          </a:graphicData>
        </a:graphic>
      </p:graphicFrame>
      <p:sp>
        <p:nvSpPr>
          <p:cNvPr id="10" name="Rectangle 9"/>
          <p:cNvSpPr/>
          <p:nvPr/>
        </p:nvSpPr>
        <p:spPr>
          <a:xfrm>
            <a:off x="5983326" y="2958786"/>
            <a:ext cx="4378287" cy="61039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3" name="Rectangle 12"/>
          <p:cNvSpPr/>
          <p:nvPr/>
        </p:nvSpPr>
        <p:spPr>
          <a:xfrm>
            <a:off x="1979612" y="3505200"/>
            <a:ext cx="4038600" cy="914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4" name="Rectangle 13"/>
          <p:cNvSpPr/>
          <p:nvPr/>
        </p:nvSpPr>
        <p:spPr>
          <a:xfrm>
            <a:off x="6053099" y="3505200"/>
            <a:ext cx="4343400" cy="914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8" name="Rectangle 17"/>
          <p:cNvSpPr/>
          <p:nvPr/>
        </p:nvSpPr>
        <p:spPr>
          <a:xfrm>
            <a:off x="1979612" y="4419600"/>
            <a:ext cx="4038600" cy="685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2" name="Rectangle 21"/>
          <p:cNvSpPr/>
          <p:nvPr/>
        </p:nvSpPr>
        <p:spPr>
          <a:xfrm>
            <a:off x="5980300" y="4419600"/>
            <a:ext cx="4378287" cy="685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 How rapidly did patients improve on drug X?</a:t>
            </a:r>
          </a:p>
        </p:txBody>
      </p:sp>
      <p:cxnSp>
        <p:nvCxnSpPr>
          <p:cNvPr id="7" name="Straight Connector 6"/>
          <p:cNvCxnSpPr/>
          <p:nvPr/>
        </p:nvCxnSpPr>
        <p:spPr>
          <a:xfrm flipH="1">
            <a:off x="6018212" y="2363789"/>
            <a:ext cx="1" cy="26511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5283613"/>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8"/>
                                        </p:tgtEl>
                                      </p:cBhvr>
                                    </p:animEffect>
                                    <p:set>
                                      <p:cBhvr>
                                        <p:cTn id="22" dur="1" fill="hold">
                                          <p:stCondLst>
                                            <p:cond delay="499"/>
                                          </p:stCondLst>
                                        </p:cTn>
                                        <p:tgtEl>
                                          <p:spTgt spid="1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22"/>
                                        </p:tgtEl>
                                      </p:cBhvr>
                                    </p:animEffect>
                                    <p:set>
                                      <p:cBhvr>
                                        <p:cTn id="27"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18" grpId="0" animBg="1"/>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Patient-centric cohort</a:t>
            </a:r>
          </a:p>
        </p:txBody>
      </p:sp>
      <p:sp>
        <p:nvSpPr>
          <p:cNvPr id="3" name="Subtitle 2"/>
          <p:cNvSpPr>
            <a:spLocks noGrp="1"/>
          </p:cNvSpPr>
          <p:nvPr>
            <p:ph type="subTitle" idx="1"/>
          </p:nvPr>
        </p:nvSpPr>
        <p:spPr/>
        <p:txBody>
          <a:bodyPr/>
          <a:lstStyle/>
          <a:p>
            <a:r>
              <a:rPr lang="en-US" dirty="0"/>
              <a:t>key concept</a:t>
            </a:r>
          </a:p>
        </p:txBody>
      </p:sp>
    </p:spTree>
    <p:extLst>
      <p:ext uri="{BB962C8B-B14F-4D97-AF65-F5344CB8AC3E}">
        <p14:creationId xmlns:p14="http://schemas.microsoft.com/office/powerpoint/2010/main" val="78433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Spreadsheet Representation of the Cohort</a:t>
            </a:r>
          </a:p>
        </p:txBody>
      </p:sp>
      <p:pic>
        <p:nvPicPr>
          <p:cNvPr id="4" name="Content Placeholder 3"/>
          <p:cNvPicPr>
            <a:picLocks noGrp="1" noChangeAspect="1"/>
          </p:cNvPicPr>
          <p:nvPr>
            <p:ph idx="1"/>
          </p:nvPr>
        </p:nvPicPr>
        <p:blipFill>
          <a:blip r:embed="rId2"/>
          <a:stretch>
            <a:fillRect/>
          </a:stretch>
        </p:blipFill>
        <p:spPr>
          <a:xfrm>
            <a:off x="3198812" y="1905000"/>
            <a:ext cx="6413963" cy="4846320"/>
          </a:xfrm>
          <a:prstGeom prst="rect">
            <a:avLst/>
          </a:prstGeom>
        </p:spPr>
      </p:pic>
    </p:spTree>
    <p:extLst>
      <p:ext uri="{BB962C8B-B14F-4D97-AF65-F5344CB8AC3E}">
        <p14:creationId xmlns:p14="http://schemas.microsoft.com/office/powerpoint/2010/main" val="128171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3327" name="Oval 79"/>
          <p:cNvSpPr>
            <a:spLocks noChangeArrowheads="1"/>
          </p:cNvSpPr>
          <p:nvPr/>
        </p:nvSpPr>
        <p:spPr bwMode="auto">
          <a:xfrm>
            <a:off x="4467380" y="4373563"/>
            <a:ext cx="304800" cy="304800"/>
          </a:xfrm>
          <a:prstGeom prst="ellipse">
            <a:avLst/>
          </a:prstGeom>
          <a:noFill/>
          <a:ln w="28575">
            <a:solidFill>
              <a:srgbClr val="FF0000"/>
            </a:solidFill>
            <a:round/>
            <a:headEnd/>
            <a:tailEnd/>
          </a:ln>
        </p:spPr>
        <p:txBody>
          <a:bodyPr wrap="none" anchor="ctr"/>
          <a:lstStyle/>
          <a:p>
            <a:endParaRPr lang="en-US"/>
          </a:p>
        </p:txBody>
      </p:sp>
      <p:sp>
        <p:nvSpPr>
          <p:cNvPr id="80" name="Rectangle 79"/>
          <p:cNvSpPr/>
          <p:nvPr/>
        </p:nvSpPr>
        <p:spPr>
          <a:xfrm>
            <a:off x="2409980" y="2133600"/>
            <a:ext cx="2286000" cy="3352800"/>
          </a:xfrm>
          <a:prstGeom prst="rect">
            <a:avLst/>
          </a:prstGeom>
          <a:solidFill>
            <a:srgbClr val="2D2D8A">
              <a:alpha val="49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170" name="Rectangle 2"/>
          <p:cNvSpPr>
            <a:spLocks noGrp="1" noChangeArrowheads="1"/>
          </p:cNvSpPr>
          <p:nvPr>
            <p:ph type="title" idx="4294967295"/>
          </p:nvPr>
        </p:nvSpPr>
        <p:spPr>
          <a:xfrm>
            <a:off x="1728476" y="228600"/>
            <a:ext cx="7543800" cy="762000"/>
          </a:xfrm>
        </p:spPr>
        <p:txBody>
          <a:bodyPr>
            <a:noAutofit/>
          </a:bodyPr>
          <a:lstStyle/>
          <a:p>
            <a:pPr>
              <a:defRPr/>
            </a:pPr>
            <a:r>
              <a:rPr lang="en-US" sz="2400" dirty="0"/>
              <a:t>Calendar Graph representation of Patient-centric cohort</a:t>
            </a:r>
          </a:p>
        </p:txBody>
      </p:sp>
      <p:sp>
        <p:nvSpPr>
          <p:cNvPr id="61445" name="Line 3"/>
          <p:cNvSpPr>
            <a:spLocks noChangeShapeType="1"/>
          </p:cNvSpPr>
          <p:nvPr/>
        </p:nvSpPr>
        <p:spPr bwMode="auto">
          <a:xfrm>
            <a:off x="2409980" y="2163763"/>
            <a:ext cx="0" cy="3352800"/>
          </a:xfrm>
          <a:prstGeom prst="line">
            <a:avLst/>
          </a:prstGeom>
          <a:noFill/>
          <a:ln w="28575">
            <a:solidFill>
              <a:schemeClr val="hlink"/>
            </a:solidFill>
            <a:round/>
            <a:headEnd/>
            <a:tailEnd/>
          </a:ln>
        </p:spPr>
        <p:txBody>
          <a:bodyPr/>
          <a:lstStyle/>
          <a:p>
            <a:endParaRPr lang="en-US"/>
          </a:p>
        </p:txBody>
      </p:sp>
      <p:sp>
        <p:nvSpPr>
          <p:cNvPr id="61446" name="Line 4"/>
          <p:cNvSpPr>
            <a:spLocks noChangeShapeType="1"/>
          </p:cNvSpPr>
          <p:nvPr/>
        </p:nvSpPr>
        <p:spPr bwMode="auto">
          <a:xfrm>
            <a:off x="3552980" y="2163763"/>
            <a:ext cx="0" cy="3352800"/>
          </a:xfrm>
          <a:prstGeom prst="line">
            <a:avLst/>
          </a:prstGeom>
          <a:noFill/>
          <a:ln w="9525">
            <a:solidFill>
              <a:schemeClr val="hlink"/>
            </a:solidFill>
            <a:prstDash val="dash"/>
            <a:round/>
            <a:headEnd/>
            <a:tailEnd/>
          </a:ln>
        </p:spPr>
        <p:txBody>
          <a:bodyPr/>
          <a:lstStyle/>
          <a:p>
            <a:endParaRPr lang="en-US"/>
          </a:p>
        </p:txBody>
      </p:sp>
      <p:sp>
        <p:nvSpPr>
          <p:cNvPr id="61447" name="Line 5"/>
          <p:cNvSpPr>
            <a:spLocks noChangeShapeType="1"/>
          </p:cNvSpPr>
          <p:nvPr/>
        </p:nvSpPr>
        <p:spPr bwMode="auto">
          <a:xfrm>
            <a:off x="4695980" y="2145983"/>
            <a:ext cx="0" cy="3352800"/>
          </a:xfrm>
          <a:prstGeom prst="line">
            <a:avLst/>
          </a:prstGeom>
          <a:noFill/>
          <a:ln w="28575">
            <a:solidFill>
              <a:schemeClr val="hlink"/>
            </a:solidFill>
            <a:round/>
            <a:headEnd/>
            <a:tailEnd/>
          </a:ln>
        </p:spPr>
        <p:txBody>
          <a:bodyPr/>
          <a:lstStyle/>
          <a:p>
            <a:endParaRPr lang="en-US"/>
          </a:p>
        </p:txBody>
      </p:sp>
      <p:sp>
        <p:nvSpPr>
          <p:cNvPr id="61448" name="Line 6"/>
          <p:cNvSpPr>
            <a:spLocks noChangeShapeType="1"/>
          </p:cNvSpPr>
          <p:nvPr/>
        </p:nvSpPr>
        <p:spPr bwMode="auto">
          <a:xfrm>
            <a:off x="5838980" y="2163763"/>
            <a:ext cx="0" cy="3352800"/>
          </a:xfrm>
          <a:prstGeom prst="line">
            <a:avLst/>
          </a:prstGeom>
          <a:noFill/>
          <a:ln w="9525">
            <a:solidFill>
              <a:schemeClr val="hlink"/>
            </a:solidFill>
            <a:prstDash val="dash"/>
            <a:round/>
            <a:headEnd/>
            <a:tailEnd/>
          </a:ln>
        </p:spPr>
        <p:txBody>
          <a:bodyPr/>
          <a:lstStyle/>
          <a:p>
            <a:endParaRPr lang="en-US"/>
          </a:p>
        </p:txBody>
      </p:sp>
      <p:sp>
        <p:nvSpPr>
          <p:cNvPr id="61449" name="Line 7"/>
          <p:cNvSpPr>
            <a:spLocks noChangeShapeType="1"/>
          </p:cNvSpPr>
          <p:nvPr/>
        </p:nvSpPr>
        <p:spPr bwMode="auto">
          <a:xfrm>
            <a:off x="6981980" y="2163763"/>
            <a:ext cx="0" cy="3352800"/>
          </a:xfrm>
          <a:prstGeom prst="line">
            <a:avLst/>
          </a:prstGeom>
          <a:noFill/>
          <a:ln w="28575">
            <a:solidFill>
              <a:schemeClr val="hlink"/>
            </a:solidFill>
            <a:round/>
            <a:headEnd/>
            <a:tailEnd/>
          </a:ln>
        </p:spPr>
        <p:txBody>
          <a:bodyPr/>
          <a:lstStyle/>
          <a:p>
            <a:endParaRPr lang="en-US"/>
          </a:p>
        </p:txBody>
      </p:sp>
      <p:sp>
        <p:nvSpPr>
          <p:cNvPr id="61450" name="Text Box 8"/>
          <p:cNvSpPr txBox="1">
            <a:spLocks noChangeArrowheads="1"/>
          </p:cNvSpPr>
          <p:nvPr/>
        </p:nvSpPr>
        <p:spPr bwMode="auto">
          <a:xfrm>
            <a:off x="2181380" y="1782764"/>
            <a:ext cx="1143000" cy="274637"/>
          </a:xfrm>
          <a:prstGeom prst="rect">
            <a:avLst/>
          </a:prstGeom>
          <a:noFill/>
          <a:ln w="9525">
            <a:noFill/>
            <a:miter lim="800000"/>
            <a:headEnd/>
            <a:tailEnd/>
          </a:ln>
        </p:spPr>
        <p:txBody>
          <a:bodyPr>
            <a:spAutoFit/>
          </a:bodyPr>
          <a:lstStyle/>
          <a:p>
            <a:pPr>
              <a:spcBef>
                <a:spcPct val="50000"/>
              </a:spcBef>
            </a:pPr>
            <a:r>
              <a:rPr lang="en-US" sz="1200" dirty="0">
                <a:latin typeface="Verdana" pitchFamily="34" charset="0"/>
              </a:rPr>
              <a:t>1/1/2010</a:t>
            </a:r>
          </a:p>
        </p:txBody>
      </p:sp>
      <p:sp>
        <p:nvSpPr>
          <p:cNvPr id="61451" name="Text Box 9"/>
          <p:cNvSpPr txBox="1">
            <a:spLocks noChangeArrowheads="1"/>
          </p:cNvSpPr>
          <p:nvPr/>
        </p:nvSpPr>
        <p:spPr bwMode="auto">
          <a:xfrm>
            <a:off x="4467380" y="1797050"/>
            <a:ext cx="1143000" cy="274638"/>
          </a:xfrm>
          <a:prstGeom prst="rect">
            <a:avLst/>
          </a:prstGeom>
          <a:noFill/>
          <a:ln w="9525">
            <a:noFill/>
            <a:miter lim="800000"/>
            <a:headEnd/>
            <a:tailEnd/>
          </a:ln>
        </p:spPr>
        <p:txBody>
          <a:bodyPr>
            <a:spAutoFit/>
          </a:bodyPr>
          <a:lstStyle/>
          <a:p>
            <a:pPr>
              <a:spcBef>
                <a:spcPct val="50000"/>
              </a:spcBef>
            </a:pPr>
            <a:r>
              <a:rPr lang="en-US" sz="1200" dirty="0">
                <a:latin typeface="Verdana" pitchFamily="34" charset="0"/>
              </a:rPr>
              <a:t>1/1/2011</a:t>
            </a:r>
          </a:p>
        </p:txBody>
      </p:sp>
      <p:sp>
        <p:nvSpPr>
          <p:cNvPr id="61452" name="Text Box 10"/>
          <p:cNvSpPr txBox="1">
            <a:spLocks noChangeArrowheads="1"/>
          </p:cNvSpPr>
          <p:nvPr/>
        </p:nvSpPr>
        <p:spPr bwMode="auto">
          <a:xfrm>
            <a:off x="6753380" y="1782764"/>
            <a:ext cx="1143000" cy="274637"/>
          </a:xfrm>
          <a:prstGeom prst="rect">
            <a:avLst/>
          </a:prstGeom>
          <a:noFill/>
          <a:ln w="9525">
            <a:noFill/>
            <a:miter lim="800000"/>
            <a:headEnd/>
            <a:tailEnd/>
          </a:ln>
        </p:spPr>
        <p:txBody>
          <a:bodyPr>
            <a:spAutoFit/>
          </a:bodyPr>
          <a:lstStyle/>
          <a:p>
            <a:pPr>
              <a:spcBef>
                <a:spcPct val="50000"/>
              </a:spcBef>
            </a:pPr>
            <a:r>
              <a:rPr lang="en-US" sz="1200" dirty="0">
                <a:latin typeface="Verdana" pitchFamily="34" charset="0"/>
              </a:rPr>
              <a:t>1/1/2012</a:t>
            </a:r>
          </a:p>
        </p:txBody>
      </p:sp>
      <p:sp>
        <p:nvSpPr>
          <p:cNvPr id="61453" name="Text Box 11"/>
          <p:cNvSpPr txBox="1">
            <a:spLocks noChangeArrowheads="1"/>
          </p:cNvSpPr>
          <p:nvPr/>
        </p:nvSpPr>
        <p:spPr bwMode="auto">
          <a:xfrm>
            <a:off x="2486180" y="2239963"/>
            <a:ext cx="304800" cy="338554"/>
          </a:xfrm>
          <a:prstGeom prst="rect">
            <a:avLst/>
          </a:prstGeom>
          <a:noFill/>
          <a:ln w="9525">
            <a:noFill/>
            <a:miter lim="800000"/>
            <a:headEnd/>
            <a:tailEnd/>
          </a:ln>
        </p:spPr>
        <p:txBody>
          <a:bodyPr>
            <a:spAutoFit/>
          </a:bodyPr>
          <a:lstStyle/>
          <a:p>
            <a:pPr>
              <a:spcBef>
                <a:spcPct val="50000"/>
              </a:spcBef>
            </a:pPr>
            <a:r>
              <a:rPr lang="en-US" sz="1600" b="1" dirty="0">
                <a:solidFill>
                  <a:srgbClr val="00FF00"/>
                </a:solidFill>
                <a:latin typeface="Verdana" pitchFamily="34" charset="0"/>
              </a:rPr>
              <a:t>0</a:t>
            </a:r>
          </a:p>
        </p:txBody>
      </p:sp>
      <p:sp>
        <p:nvSpPr>
          <p:cNvPr id="61454" name="Text Box 13"/>
          <p:cNvSpPr txBox="1">
            <a:spLocks noChangeArrowheads="1"/>
          </p:cNvSpPr>
          <p:nvPr/>
        </p:nvSpPr>
        <p:spPr bwMode="auto">
          <a:xfrm>
            <a:off x="7515380" y="2773363"/>
            <a:ext cx="304800" cy="369332"/>
          </a:xfrm>
          <a:prstGeom prst="rect">
            <a:avLst/>
          </a:prstGeom>
          <a:noFill/>
          <a:ln w="9525">
            <a:noFill/>
            <a:miter lim="800000"/>
            <a:headEnd/>
            <a:tailEnd/>
          </a:ln>
        </p:spPr>
        <p:txBody>
          <a:bodyPr>
            <a:spAutoFit/>
          </a:bodyPr>
          <a:lstStyle/>
          <a:p>
            <a:pPr>
              <a:spcBef>
                <a:spcPct val="50000"/>
              </a:spcBef>
            </a:pPr>
            <a:r>
              <a:rPr lang="en-US" b="1">
                <a:solidFill>
                  <a:srgbClr val="00FF00"/>
                </a:solidFill>
                <a:latin typeface="Verdana" pitchFamily="34" charset="0"/>
              </a:rPr>
              <a:t>0</a:t>
            </a:r>
          </a:p>
        </p:txBody>
      </p:sp>
      <p:sp>
        <p:nvSpPr>
          <p:cNvPr id="61455" name="Text Box 14"/>
          <p:cNvSpPr txBox="1">
            <a:spLocks noChangeArrowheads="1"/>
          </p:cNvSpPr>
          <p:nvPr/>
        </p:nvSpPr>
        <p:spPr bwMode="auto">
          <a:xfrm>
            <a:off x="7743980" y="2773363"/>
            <a:ext cx="2514600" cy="369332"/>
          </a:xfrm>
          <a:prstGeom prst="rect">
            <a:avLst/>
          </a:prstGeom>
          <a:noFill/>
          <a:ln w="9525">
            <a:noFill/>
            <a:miter lim="800000"/>
            <a:headEnd/>
            <a:tailEnd/>
          </a:ln>
        </p:spPr>
        <p:txBody>
          <a:bodyPr>
            <a:spAutoFit/>
          </a:bodyPr>
          <a:lstStyle/>
          <a:p>
            <a:pPr>
              <a:spcBef>
                <a:spcPct val="50000"/>
              </a:spcBef>
            </a:pPr>
            <a:r>
              <a:rPr lang="en-US" b="1">
                <a:latin typeface="Verdana" pitchFamily="34" charset="0"/>
              </a:rPr>
              <a:t>= index date</a:t>
            </a:r>
          </a:p>
        </p:txBody>
      </p:sp>
      <p:sp>
        <p:nvSpPr>
          <p:cNvPr id="61456" name="Text Box 18"/>
          <p:cNvSpPr txBox="1">
            <a:spLocks noChangeArrowheads="1"/>
          </p:cNvSpPr>
          <p:nvPr/>
        </p:nvSpPr>
        <p:spPr bwMode="auto">
          <a:xfrm>
            <a:off x="7972580" y="3124200"/>
            <a:ext cx="2951408" cy="369332"/>
          </a:xfrm>
          <a:prstGeom prst="rect">
            <a:avLst/>
          </a:prstGeom>
          <a:noFill/>
          <a:ln w="9525">
            <a:noFill/>
            <a:miter lim="800000"/>
            <a:headEnd/>
            <a:tailEnd/>
          </a:ln>
        </p:spPr>
        <p:txBody>
          <a:bodyPr wrap="square">
            <a:spAutoFit/>
          </a:bodyPr>
          <a:lstStyle/>
          <a:p>
            <a:pPr>
              <a:spcBef>
                <a:spcPct val="50000"/>
              </a:spcBef>
            </a:pPr>
            <a:r>
              <a:rPr lang="en-US" b="1" dirty="0">
                <a:latin typeface="Verdana" pitchFamily="34" charset="0"/>
              </a:rPr>
              <a:t>(start therapy)</a:t>
            </a:r>
          </a:p>
        </p:txBody>
      </p:sp>
      <p:sp>
        <p:nvSpPr>
          <p:cNvPr id="61457" name="Text Box 24"/>
          <p:cNvSpPr txBox="1">
            <a:spLocks noChangeArrowheads="1"/>
          </p:cNvSpPr>
          <p:nvPr/>
        </p:nvSpPr>
        <p:spPr bwMode="auto">
          <a:xfrm>
            <a:off x="2660805" y="2544763"/>
            <a:ext cx="304800" cy="338554"/>
          </a:xfrm>
          <a:prstGeom prst="rect">
            <a:avLst/>
          </a:prstGeom>
          <a:noFill/>
          <a:ln w="9525">
            <a:noFill/>
            <a:miter lim="800000"/>
            <a:headEnd/>
            <a:tailEnd/>
          </a:ln>
        </p:spPr>
        <p:txBody>
          <a:bodyPr>
            <a:spAutoFit/>
          </a:bodyPr>
          <a:lstStyle/>
          <a:p>
            <a:pPr>
              <a:spcBef>
                <a:spcPct val="50000"/>
              </a:spcBef>
            </a:pPr>
            <a:r>
              <a:rPr lang="en-US" sz="1600" b="1">
                <a:solidFill>
                  <a:srgbClr val="00FF00"/>
                </a:solidFill>
                <a:latin typeface="Verdana" pitchFamily="34" charset="0"/>
              </a:rPr>
              <a:t>0</a:t>
            </a:r>
          </a:p>
        </p:txBody>
      </p:sp>
      <p:sp>
        <p:nvSpPr>
          <p:cNvPr id="61458" name="Text Box 27"/>
          <p:cNvSpPr txBox="1">
            <a:spLocks noChangeArrowheads="1"/>
          </p:cNvSpPr>
          <p:nvPr/>
        </p:nvSpPr>
        <p:spPr bwMode="auto">
          <a:xfrm>
            <a:off x="2867180" y="2849563"/>
            <a:ext cx="304800" cy="338554"/>
          </a:xfrm>
          <a:prstGeom prst="rect">
            <a:avLst/>
          </a:prstGeom>
          <a:noFill/>
          <a:ln w="9525">
            <a:noFill/>
            <a:miter lim="800000"/>
            <a:headEnd/>
            <a:tailEnd/>
          </a:ln>
        </p:spPr>
        <p:txBody>
          <a:bodyPr>
            <a:spAutoFit/>
          </a:bodyPr>
          <a:lstStyle/>
          <a:p>
            <a:pPr>
              <a:spcBef>
                <a:spcPct val="50000"/>
              </a:spcBef>
            </a:pPr>
            <a:r>
              <a:rPr lang="en-US" sz="1600" b="1">
                <a:solidFill>
                  <a:srgbClr val="00FF00"/>
                </a:solidFill>
                <a:latin typeface="Verdana" pitchFamily="34" charset="0"/>
              </a:rPr>
              <a:t>0</a:t>
            </a:r>
          </a:p>
        </p:txBody>
      </p:sp>
      <p:sp>
        <p:nvSpPr>
          <p:cNvPr id="61459" name="Text Box 30"/>
          <p:cNvSpPr txBox="1">
            <a:spLocks noChangeArrowheads="1"/>
          </p:cNvSpPr>
          <p:nvPr/>
        </p:nvSpPr>
        <p:spPr bwMode="auto">
          <a:xfrm>
            <a:off x="2867180" y="3154363"/>
            <a:ext cx="304800" cy="338554"/>
          </a:xfrm>
          <a:prstGeom prst="rect">
            <a:avLst/>
          </a:prstGeom>
          <a:noFill/>
          <a:ln w="9525">
            <a:noFill/>
            <a:miter lim="800000"/>
            <a:headEnd/>
            <a:tailEnd/>
          </a:ln>
        </p:spPr>
        <p:txBody>
          <a:bodyPr>
            <a:spAutoFit/>
          </a:bodyPr>
          <a:lstStyle/>
          <a:p>
            <a:pPr>
              <a:spcBef>
                <a:spcPct val="50000"/>
              </a:spcBef>
            </a:pPr>
            <a:r>
              <a:rPr lang="en-US" sz="1600" b="1">
                <a:solidFill>
                  <a:srgbClr val="00FF00"/>
                </a:solidFill>
                <a:latin typeface="Verdana" pitchFamily="34" charset="0"/>
              </a:rPr>
              <a:t>0</a:t>
            </a:r>
          </a:p>
        </p:txBody>
      </p:sp>
      <p:sp>
        <p:nvSpPr>
          <p:cNvPr id="61460" name="Text Box 33"/>
          <p:cNvSpPr txBox="1">
            <a:spLocks noChangeArrowheads="1"/>
          </p:cNvSpPr>
          <p:nvPr/>
        </p:nvSpPr>
        <p:spPr bwMode="auto">
          <a:xfrm>
            <a:off x="3019580" y="3459163"/>
            <a:ext cx="304800" cy="338554"/>
          </a:xfrm>
          <a:prstGeom prst="rect">
            <a:avLst/>
          </a:prstGeom>
          <a:noFill/>
          <a:ln w="9525">
            <a:noFill/>
            <a:miter lim="800000"/>
            <a:headEnd/>
            <a:tailEnd/>
          </a:ln>
        </p:spPr>
        <p:txBody>
          <a:bodyPr>
            <a:spAutoFit/>
          </a:bodyPr>
          <a:lstStyle/>
          <a:p>
            <a:pPr>
              <a:spcBef>
                <a:spcPct val="50000"/>
              </a:spcBef>
            </a:pPr>
            <a:r>
              <a:rPr lang="en-US" sz="1600" b="1">
                <a:solidFill>
                  <a:srgbClr val="00FF00"/>
                </a:solidFill>
                <a:latin typeface="Verdana" pitchFamily="34" charset="0"/>
              </a:rPr>
              <a:t>0</a:t>
            </a:r>
          </a:p>
        </p:txBody>
      </p:sp>
      <p:sp>
        <p:nvSpPr>
          <p:cNvPr id="61461" name="Text Box 36"/>
          <p:cNvSpPr txBox="1">
            <a:spLocks noChangeArrowheads="1"/>
          </p:cNvSpPr>
          <p:nvPr/>
        </p:nvSpPr>
        <p:spPr bwMode="auto">
          <a:xfrm>
            <a:off x="3552980" y="3763963"/>
            <a:ext cx="304800" cy="338554"/>
          </a:xfrm>
          <a:prstGeom prst="rect">
            <a:avLst/>
          </a:prstGeom>
          <a:noFill/>
          <a:ln w="9525">
            <a:noFill/>
            <a:miter lim="800000"/>
            <a:headEnd/>
            <a:tailEnd/>
          </a:ln>
        </p:spPr>
        <p:txBody>
          <a:bodyPr>
            <a:spAutoFit/>
          </a:bodyPr>
          <a:lstStyle/>
          <a:p>
            <a:pPr>
              <a:spcBef>
                <a:spcPct val="50000"/>
              </a:spcBef>
            </a:pPr>
            <a:r>
              <a:rPr lang="en-US" sz="1600" b="1">
                <a:solidFill>
                  <a:srgbClr val="00FF00"/>
                </a:solidFill>
                <a:latin typeface="Verdana" pitchFamily="34" charset="0"/>
              </a:rPr>
              <a:t>0</a:t>
            </a:r>
          </a:p>
        </p:txBody>
      </p:sp>
      <p:sp>
        <p:nvSpPr>
          <p:cNvPr id="61462" name="Text Box 39"/>
          <p:cNvSpPr txBox="1">
            <a:spLocks noChangeArrowheads="1"/>
          </p:cNvSpPr>
          <p:nvPr/>
        </p:nvSpPr>
        <p:spPr bwMode="auto">
          <a:xfrm>
            <a:off x="3727605" y="4068763"/>
            <a:ext cx="304800" cy="338554"/>
          </a:xfrm>
          <a:prstGeom prst="rect">
            <a:avLst/>
          </a:prstGeom>
          <a:noFill/>
          <a:ln w="9525">
            <a:noFill/>
            <a:miter lim="800000"/>
            <a:headEnd/>
            <a:tailEnd/>
          </a:ln>
        </p:spPr>
        <p:txBody>
          <a:bodyPr>
            <a:spAutoFit/>
          </a:bodyPr>
          <a:lstStyle/>
          <a:p>
            <a:pPr>
              <a:spcBef>
                <a:spcPct val="50000"/>
              </a:spcBef>
            </a:pPr>
            <a:r>
              <a:rPr lang="en-US" sz="1600" b="1">
                <a:solidFill>
                  <a:srgbClr val="00FF00"/>
                </a:solidFill>
                <a:latin typeface="Verdana" pitchFamily="34" charset="0"/>
              </a:rPr>
              <a:t>0</a:t>
            </a:r>
          </a:p>
        </p:txBody>
      </p:sp>
      <p:sp>
        <p:nvSpPr>
          <p:cNvPr id="61463" name="Text Box 42"/>
          <p:cNvSpPr txBox="1">
            <a:spLocks noChangeArrowheads="1"/>
          </p:cNvSpPr>
          <p:nvPr/>
        </p:nvSpPr>
        <p:spPr bwMode="auto">
          <a:xfrm>
            <a:off x="3933980" y="4373563"/>
            <a:ext cx="304800" cy="338554"/>
          </a:xfrm>
          <a:prstGeom prst="rect">
            <a:avLst/>
          </a:prstGeom>
          <a:noFill/>
          <a:ln w="9525">
            <a:noFill/>
            <a:miter lim="800000"/>
            <a:headEnd/>
            <a:tailEnd/>
          </a:ln>
        </p:spPr>
        <p:txBody>
          <a:bodyPr>
            <a:spAutoFit/>
          </a:bodyPr>
          <a:lstStyle/>
          <a:p>
            <a:pPr>
              <a:spcBef>
                <a:spcPct val="50000"/>
              </a:spcBef>
            </a:pPr>
            <a:r>
              <a:rPr lang="en-US" sz="1600" b="1">
                <a:solidFill>
                  <a:srgbClr val="00FF00"/>
                </a:solidFill>
                <a:latin typeface="Verdana" pitchFamily="34" charset="0"/>
              </a:rPr>
              <a:t>0</a:t>
            </a:r>
          </a:p>
        </p:txBody>
      </p:sp>
      <p:sp>
        <p:nvSpPr>
          <p:cNvPr id="61464" name="Text Box 45"/>
          <p:cNvSpPr txBox="1">
            <a:spLocks noChangeArrowheads="1"/>
          </p:cNvSpPr>
          <p:nvPr/>
        </p:nvSpPr>
        <p:spPr bwMode="auto">
          <a:xfrm>
            <a:off x="3933980" y="4678363"/>
            <a:ext cx="304800" cy="338554"/>
          </a:xfrm>
          <a:prstGeom prst="rect">
            <a:avLst/>
          </a:prstGeom>
          <a:noFill/>
          <a:ln w="9525">
            <a:noFill/>
            <a:miter lim="800000"/>
            <a:headEnd/>
            <a:tailEnd/>
          </a:ln>
        </p:spPr>
        <p:txBody>
          <a:bodyPr>
            <a:spAutoFit/>
          </a:bodyPr>
          <a:lstStyle/>
          <a:p>
            <a:pPr>
              <a:spcBef>
                <a:spcPct val="50000"/>
              </a:spcBef>
            </a:pPr>
            <a:r>
              <a:rPr lang="en-US" sz="1600" b="1" dirty="0">
                <a:solidFill>
                  <a:srgbClr val="00FF00"/>
                </a:solidFill>
                <a:latin typeface="Verdana" pitchFamily="34" charset="0"/>
              </a:rPr>
              <a:t>0</a:t>
            </a:r>
          </a:p>
        </p:txBody>
      </p:sp>
      <p:sp>
        <p:nvSpPr>
          <p:cNvPr id="61465" name="Text Box 48"/>
          <p:cNvSpPr txBox="1">
            <a:spLocks noChangeArrowheads="1"/>
          </p:cNvSpPr>
          <p:nvPr/>
        </p:nvSpPr>
        <p:spPr bwMode="auto">
          <a:xfrm>
            <a:off x="4086380" y="4983163"/>
            <a:ext cx="304800" cy="338554"/>
          </a:xfrm>
          <a:prstGeom prst="rect">
            <a:avLst/>
          </a:prstGeom>
          <a:noFill/>
          <a:ln w="9525">
            <a:noFill/>
            <a:miter lim="800000"/>
            <a:headEnd/>
            <a:tailEnd/>
          </a:ln>
        </p:spPr>
        <p:txBody>
          <a:bodyPr>
            <a:spAutoFit/>
          </a:bodyPr>
          <a:lstStyle/>
          <a:p>
            <a:pPr>
              <a:spcBef>
                <a:spcPct val="50000"/>
              </a:spcBef>
            </a:pPr>
            <a:r>
              <a:rPr lang="en-US" sz="1600" b="1" dirty="0">
                <a:solidFill>
                  <a:srgbClr val="00FF00"/>
                </a:solidFill>
                <a:latin typeface="Verdana" pitchFamily="34" charset="0"/>
              </a:rPr>
              <a:t>0</a:t>
            </a:r>
          </a:p>
        </p:txBody>
      </p:sp>
      <p:sp>
        <p:nvSpPr>
          <p:cNvPr id="61466" name="Text Box 51"/>
          <p:cNvSpPr txBox="1">
            <a:spLocks noChangeArrowheads="1"/>
          </p:cNvSpPr>
          <p:nvPr/>
        </p:nvSpPr>
        <p:spPr bwMode="auto">
          <a:xfrm>
            <a:off x="1876580" y="2239964"/>
            <a:ext cx="304800" cy="244475"/>
          </a:xfrm>
          <a:prstGeom prst="rect">
            <a:avLst/>
          </a:prstGeom>
          <a:noFill/>
          <a:ln w="9525">
            <a:noFill/>
            <a:miter lim="800000"/>
            <a:headEnd/>
            <a:tailEnd/>
          </a:ln>
        </p:spPr>
        <p:txBody>
          <a:bodyPr>
            <a:spAutoFit/>
          </a:bodyPr>
          <a:lstStyle/>
          <a:p>
            <a:pPr>
              <a:spcBef>
                <a:spcPct val="50000"/>
              </a:spcBef>
            </a:pPr>
            <a:r>
              <a:rPr lang="en-US" sz="1000" b="1">
                <a:latin typeface="Verdana" pitchFamily="34" charset="0"/>
              </a:rPr>
              <a:t>1</a:t>
            </a:r>
          </a:p>
        </p:txBody>
      </p:sp>
      <p:sp>
        <p:nvSpPr>
          <p:cNvPr id="61467" name="Line 52"/>
          <p:cNvSpPr>
            <a:spLocks noChangeShapeType="1"/>
          </p:cNvSpPr>
          <p:nvPr/>
        </p:nvSpPr>
        <p:spPr bwMode="auto">
          <a:xfrm>
            <a:off x="2181380" y="2392363"/>
            <a:ext cx="304800" cy="0"/>
          </a:xfrm>
          <a:prstGeom prst="line">
            <a:avLst/>
          </a:prstGeom>
          <a:noFill/>
          <a:ln w="9525">
            <a:solidFill>
              <a:schemeClr val="tx1"/>
            </a:solidFill>
            <a:prstDash val="dash"/>
            <a:round/>
            <a:headEnd/>
            <a:tailEnd/>
          </a:ln>
        </p:spPr>
        <p:txBody>
          <a:bodyPr/>
          <a:lstStyle/>
          <a:p>
            <a:endParaRPr lang="en-US"/>
          </a:p>
        </p:txBody>
      </p:sp>
      <p:sp>
        <p:nvSpPr>
          <p:cNvPr id="61468" name="Text Box 53"/>
          <p:cNvSpPr txBox="1">
            <a:spLocks noChangeArrowheads="1"/>
          </p:cNvSpPr>
          <p:nvPr/>
        </p:nvSpPr>
        <p:spPr bwMode="auto">
          <a:xfrm>
            <a:off x="1876580" y="2544764"/>
            <a:ext cx="304800" cy="244475"/>
          </a:xfrm>
          <a:prstGeom prst="rect">
            <a:avLst/>
          </a:prstGeom>
          <a:noFill/>
          <a:ln w="9525">
            <a:noFill/>
            <a:miter lim="800000"/>
            <a:headEnd/>
            <a:tailEnd/>
          </a:ln>
        </p:spPr>
        <p:txBody>
          <a:bodyPr>
            <a:spAutoFit/>
          </a:bodyPr>
          <a:lstStyle/>
          <a:p>
            <a:pPr>
              <a:spcBef>
                <a:spcPct val="50000"/>
              </a:spcBef>
            </a:pPr>
            <a:r>
              <a:rPr lang="en-US" sz="1000" b="1">
                <a:latin typeface="Verdana" pitchFamily="34" charset="0"/>
              </a:rPr>
              <a:t>2</a:t>
            </a:r>
          </a:p>
        </p:txBody>
      </p:sp>
      <p:sp>
        <p:nvSpPr>
          <p:cNvPr id="61469" name="Line 54"/>
          <p:cNvSpPr>
            <a:spLocks noChangeShapeType="1"/>
          </p:cNvSpPr>
          <p:nvPr/>
        </p:nvSpPr>
        <p:spPr bwMode="auto">
          <a:xfrm>
            <a:off x="2181380" y="2697163"/>
            <a:ext cx="381000" cy="0"/>
          </a:xfrm>
          <a:prstGeom prst="line">
            <a:avLst/>
          </a:prstGeom>
          <a:noFill/>
          <a:ln w="9525">
            <a:solidFill>
              <a:schemeClr val="tx1"/>
            </a:solidFill>
            <a:prstDash val="dash"/>
            <a:round/>
            <a:headEnd/>
            <a:tailEnd/>
          </a:ln>
        </p:spPr>
        <p:txBody>
          <a:bodyPr/>
          <a:lstStyle/>
          <a:p>
            <a:endParaRPr lang="en-US"/>
          </a:p>
        </p:txBody>
      </p:sp>
      <p:sp>
        <p:nvSpPr>
          <p:cNvPr id="61470" name="Text Box 55"/>
          <p:cNvSpPr txBox="1">
            <a:spLocks noChangeArrowheads="1"/>
          </p:cNvSpPr>
          <p:nvPr/>
        </p:nvSpPr>
        <p:spPr bwMode="auto">
          <a:xfrm>
            <a:off x="1876580" y="2849564"/>
            <a:ext cx="304800" cy="244475"/>
          </a:xfrm>
          <a:prstGeom prst="rect">
            <a:avLst/>
          </a:prstGeom>
          <a:noFill/>
          <a:ln w="9525">
            <a:noFill/>
            <a:miter lim="800000"/>
            <a:headEnd/>
            <a:tailEnd/>
          </a:ln>
        </p:spPr>
        <p:txBody>
          <a:bodyPr>
            <a:spAutoFit/>
          </a:bodyPr>
          <a:lstStyle/>
          <a:p>
            <a:pPr>
              <a:spcBef>
                <a:spcPct val="50000"/>
              </a:spcBef>
            </a:pPr>
            <a:r>
              <a:rPr lang="en-US" sz="1000" b="1">
                <a:latin typeface="Verdana" pitchFamily="34" charset="0"/>
              </a:rPr>
              <a:t>3</a:t>
            </a:r>
          </a:p>
        </p:txBody>
      </p:sp>
      <p:sp>
        <p:nvSpPr>
          <p:cNvPr id="61471" name="Line 56"/>
          <p:cNvSpPr>
            <a:spLocks noChangeShapeType="1"/>
          </p:cNvSpPr>
          <p:nvPr/>
        </p:nvSpPr>
        <p:spPr bwMode="auto">
          <a:xfrm>
            <a:off x="2181380" y="3001963"/>
            <a:ext cx="609600" cy="0"/>
          </a:xfrm>
          <a:prstGeom prst="line">
            <a:avLst/>
          </a:prstGeom>
          <a:noFill/>
          <a:ln w="9525">
            <a:solidFill>
              <a:schemeClr val="tx1"/>
            </a:solidFill>
            <a:prstDash val="dash"/>
            <a:round/>
            <a:headEnd/>
            <a:tailEnd/>
          </a:ln>
        </p:spPr>
        <p:txBody>
          <a:bodyPr/>
          <a:lstStyle/>
          <a:p>
            <a:endParaRPr lang="en-US"/>
          </a:p>
        </p:txBody>
      </p:sp>
      <p:sp>
        <p:nvSpPr>
          <p:cNvPr id="61472" name="Text Box 57"/>
          <p:cNvSpPr txBox="1">
            <a:spLocks noChangeArrowheads="1"/>
          </p:cNvSpPr>
          <p:nvPr/>
        </p:nvSpPr>
        <p:spPr bwMode="auto">
          <a:xfrm>
            <a:off x="1876580" y="3154364"/>
            <a:ext cx="304800" cy="244475"/>
          </a:xfrm>
          <a:prstGeom prst="rect">
            <a:avLst/>
          </a:prstGeom>
          <a:noFill/>
          <a:ln w="9525">
            <a:noFill/>
            <a:miter lim="800000"/>
            <a:headEnd/>
            <a:tailEnd/>
          </a:ln>
        </p:spPr>
        <p:txBody>
          <a:bodyPr>
            <a:spAutoFit/>
          </a:bodyPr>
          <a:lstStyle/>
          <a:p>
            <a:pPr>
              <a:spcBef>
                <a:spcPct val="50000"/>
              </a:spcBef>
            </a:pPr>
            <a:r>
              <a:rPr lang="en-US" sz="1000" b="1">
                <a:latin typeface="Verdana" pitchFamily="34" charset="0"/>
              </a:rPr>
              <a:t>4</a:t>
            </a:r>
          </a:p>
        </p:txBody>
      </p:sp>
      <p:sp>
        <p:nvSpPr>
          <p:cNvPr id="61473" name="Line 58"/>
          <p:cNvSpPr>
            <a:spLocks noChangeShapeType="1"/>
          </p:cNvSpPr>
          <p:nvPr/>
        </p:nvSpPr>
        <p:spPr bwMode="auto">
          <a:xfrm>
            <a:off x="2181380" y="3306763"/>
            <a:ext cx="685800" cy="0"/>
          </a:xfrm>
          <a:prstGeom prst="line">
            <a:avLst/>
          </a:prstGeom>
          <a:noFill/>
          <a:ln w="9525">
            <a:solidFill>
              <a:schemeClr val="tx1"/>
            </a:solidFill>
            <a:prstDash val="dash"/>
            <a:round/>
            <a:headEnd/>
            <a:tailEnd/>
          </a:ln>
        </p:spPr>
        <p:txBody>
          <a:bodyPr/>
          <a:lstStyle/>
          <a:p>
            <a:endParaRPr lang="en-US"/>
          </a:p>
        </p:txBody>
      </p:sp>
      <p:sp>
        <p:nvSpPr>
          <p:cNvPr id="61474" name="Text Box 59"/>
          <p:cNvSpPr txBox="1">
            <a:spLocks noChangeArrowheads="1"/>
          </p:cNvSpPr>
          <p:nvPr/>
        </p:nvSpPr>
        <p:spPr bwMode="auto">
          <a:xfrm>
            <a:off x="1876580" y="3459164"/>
            <a:ext cx="304800" cy="244475"/>
          </a:xfrm>
          <a:prstGeom prst="rect">
            <a:avLst/>
          </a:prstGeom>
          <a:noFill/>
          <a:ln w="9525">
            <a:noFill/>
            <a:miter lim="800000"/>
            <a:headEnd/>
            <a:tailEnd/>
          </a:ln>
        </p:spPr>
        <p:txBody>
          <a:bodyPr>
            <a:spAutoFit/>
          </a:bodyPr>
          <a:lstStyle/>
          <a:p>
            <a:pPr>
              <a:spcBef>
                <a:spcPct val="50000"/>
              </a:spcBef>
            </a:pPr>
            <a:r>
              <a:rPr lang="en-US" sz="1000" b="1">
                <a:latin typeface="Verdana" pitchFamily="34" charset="0"/>
              </a:rPr>
              <a:t>5</a:t>
            </a:r>
          </a:p>
        </p:txBody>
      </p:sp>
      <p:sp>
        <p:nvSpPr>
          <p:cNvPr id="61475" name="Line 60"/>
          <p:cNvSpPr>
            <a:spLocks noChangeShapeType="1"/>
          </p:cNvSpPr>
          <p:nvPr/>
        </p:nvSpPr>
        <p:spPr bwMode="auto">
          <a:xfrm>
            <a:off x="2181380" y="3611563"/>
            <a:ext cx="838200" cy="0"/>
          </a:xfrm>
          <a:prstGeom prst="line">
            <a:avLst/>
          </a:prstGeom>
          <a:noFill/>
          <a:ln w="9525">
            <a:solidFill>
              <a:schemeClr val="tx1"/>
            </a:solidFill>
            <a:prstDash val="dash"/>
            <a:round/>
            <a:headEnd/>
            <a:tailEnd/>
          </a:ln>
        </p:spPr>
        <p:txBody>
          <a:bodyPr/>
          <a:lstStyle/>
          <a:p>
            <a:endParaRPr lang="en-US"/>
          </a:p>
        </p:txBody>
      </p:sp>
      <p:sp>
        <p:nvSpPr>
          <p:cNvPr id="61476" name="Text Box 61"/>
          <p:cNvSpPr txBox="1">
            <a:spLocks noChangeArrowheads="1"/>
          </p:cNvSpPr>
          <p:nvPr/>
        </p:nvSpPr>
        <p:spPr bwMode="auto">
          <a:xfrm>
            <a:off x="1876580" y="3763964"/>
            <a:ext cx="304800" cy="244475"/>
          </a:xfrm>
          <a:prstGeom prst="rect">
            <a:avLst/>
          </a:prstGeom>
          <a:noFill/>
          <a:ln w="9525">
            <a:noFill/>
            <a:miter lim="800000"/>
            <a:headEnd/>
            <a:tailEnd/>
          </a:ln>
        </p:spPr>
        <p:txBody>
          <a:bodyPr>
            <a:spAutoFit/>
          </a:bodyPr>
          <a:lstStyle/>
          <a:p>
            <a:pPr>
              <a:spcBef>
                <a:spcPct val="50000"/>
              </a:spcBef>
            </a:pPr>
            <a:r>
              <a:rPr lang="en-US" sz="1000" b="1">
                <a:latin typeface="Verdana" pitchFamily="34" charset="0"/>
              </a:rPr>
              <a:t>6</a:t>
            </a:r>
          </a:p>
        </p:txBody>
      </p:sp>
      <p:sp>
        <p:nvSpPr>
          <p:cNvPr id="61477" name="Line 62"/>
          <p:cNvSpPr>
            <a:spLocks noChangeShapeType="1"/>
          </p:cNvSpPr>
          <p:nvPr/>
        </p:nvSpPr>
        <p:spPr bwMode="auto">
          <a:xfrm>
            <a:off x="2181380" y="3916363"/>
            <a:ext cx="1371600" cy="0"/>
          </a:xfrm>
          <a:prstGeom prst="line">
            <a:avLst/>
          </a:prstGeom>
          <a:noFill/>
          <a:ln w="9525">
            <a:solidFill>
              <a:schemeClr val="tx1"/>
            </a:solidFill>
            <a:prstDash val="dash"/>
            <a:round/>
            <a:headEnd/>
            <a:tailEnd/>
          </a:ln>
        </p:spPr>
        <p:txBody>
          <a:bodyPr/>
          <a:lstStyle/>
          <a:p>
            <a:endParaRPr lang="en-US"/>
          </a:p>
        </p:txBody>
      </p:sp>
      <p:sp>
        <p:nvSpPr>
          <p:cNvPr id="61478" name="Text Box 63"/>
          <p:cNvSpPr txBox="1">
            <a:spLocks noChangeArrowheads="1"/>
          </p:cNvSpPr>
          <p:nvPr/>
        </p:nvSpPr>
        <p:spPr bwMode="auto">
          <a:xfrm>
            <a:off x="1876580" y="4068764"/>
            <a:ext cx="304800" cy="244475"/>
          </a:xfrm>
          <a:prstGeom prst="rect">
            <a:avLst/>
          </a:prstGeom>
          <a:noFill/>
          <a:ln w="9525">
            <a:noFill/>
            <a:miter lim="800000"/>
            <a:headEnd/>
            <a:tailEnd/>
          </a:ln>
        </p:spPr>
        <p:txBody>
          <a:bodyPr>
            <a:spAutoFit/>
          </a:bodyPr>
          <a:lstStyle/>
          <a:p>
            <a:pPr>
              <a:spcBef>
                <a:spcPct val="50000"/>
              </a:spcBef>
            </a:pPr>
            <a:r>
              <a:rPr lang="en-US" sz="1000" b="1">
                <a:latin typeface="Verdana" pitchFamily="34" charset="0"/>
              </a:rPr>
              <a:t>7</a:t>
            </a:r>
          </a:p>
        </p:txBody>
      </p:sp>
      <p:sp>
        <p:nvSpPr>
          <p:cNvPr id="61479" name="Line 64"/>
          <p:cNvSpPr>
            <a:spLocks noChangeShapeType="1"/>
          </p:cNvSpPr>
          <p:nvPr/>
        </p:nvSpPr>
        <p:spPr bwMode="auto">
          <a:xfrm>
            <a:off x="2181380" y="4221163"/>
            <a:ext cx="1524000" cy="0"/>
          </a:xfrm>
          <a:prstGeom prst="line">
            <a:avLst/>
          </a:prstGeom>
          <a:noFill/>
          <a:ln w="9525">
            <a:solidFill>
              <a:schemeClr val="tx1"/>
            </a:solidFill>
            <a:prstDash val="dash"/>
            <a:round/>
            <a:headEnd/>
            <a:tailEnd/>
          </a:ln>
        </p:spPr>
        <p:txBody>
          <a:bodyPr/>
          <a:lstStyle/>
          <a:p>
            <a:endParaRPr lang="en-US"/>
          </a:p>
        </p:txBody>
      </p:sp>
      <p:sp>
        <p:nvSpPr>
          <p:cNvPr id="61480" name="Text Box 65"/>
          <p:cNvSpPr txBox="1">
            <a:spLocks noChangeArrowheads="1"/>
          </p:cNvSpPr>
          <p:nvPr/>
        </p:nvSpPr>
        <p:spPr bwMode="auto">
          <a:xfrm>
            <a:off x="1876580" y="4373564"/>
            <a:ext cx="304800" cy="244475"/>
          </a:xfrm>
          <a:prstGeom prst="rect">
            <a:avLst/>
          </a:prstGeom>
          <a:noFill/>
          <a:ln w="9525">
            <a:noFill/>
            <a:miter lim="800000"/>
            <a:headEnd/>
            <a:tailEnd/>
          </a:ln>
        </p:spPr>
        <p:txBody>
          <a:bodyPr>
            <a:spAutoFit/>
          </a:bodyPr>
          <a:lstStyle/>
          <a:p>
            <a:pPr>
              <a:spcBef>
                <a:spcPct val="50000"/>
              </a:spcBef>
            </a:pPr>
            <a:r>
              <a:rPr lang="en-US" sz="1000" b="1">
                <a:latin typeface="Verdana" pitchFamily="34" charset="0"/>
              </a:rPr>
              <a:t>8</a:t>
            </a:r>
          </a:p>
        </p:txBody>
      </p:sp>
      <p:sp>
        <p:nvSpPr>
          <p:cNvPr id="61481" name="Line 66"/>
          <p:cNvSpPr>
            <a:spLocks noChangeShapeType="1"/>
          </p:cNvSpPr>
          <p:nvPr/>
        </p:nvSpPr>
        <p:spPr bwMode="auto">
          <a:xfrm>
            <a:off x="2181380" y="4525963"/>
            <a:ext cx="1752600" cy="0"/>
          </a:xfrm>
          <a:prstGeom prst="line">
            <a:avLst/>
          </a:prstGeom>
          <a:noFill/>
          <a:ln w="9525">
            <a:solidFill>
              <a:schemeClr val="tx1"/>
            </a:solidFill>
            <a:prstDash val="dash"/>
            <a:round/>
            <a:headEnd/>
            <a:tailEnd/>
          </a:ln>
        </p:spPr>
        <p:txBody>
          <a:bodyPr/>
          <a:lstStyle/>
          <a:p>
            <a:endParaRPr lang="en-US"/>
          </a:p>
        </p:txBody>
      </p:sp>
      <p:sp>
        <p:nvSpPr>
          <p:cNvPr id="61482" name="Text Box 67"/>
          <p:cNvSpPr txBox="1">
            <a:spLocks noChangeArrowheads="1"/>
          </p:cNvSpPr>
          <p:nvPr/>
        </p:nvSpPr>
        <p:spPr bwMode="auto">
          <a:xfrm>
            <a:off x="1876580" y="4678364"/>
            <a:ext cx="304800" cy="244475"/>
          </a:xfrm>
          <a:prstGeom prst="rect">
            <a:avLst/>
          </a:prstGeom>
          <a:noFill/>
          <a:ln w="9525">
            <a:noFill/>
            <a:miter lim="800000"/>
            <a:headEnd/>
            <a:tailEnd/>
          </a:ln>
        </p:spPr>
        <p:txBody>
          <a:bodyPr>
            <a:spAutoFit/>
          </a:bodyPr>
          <a:lstStyle/>
          <a:p>
            <a:pPr>
              <a:spcBef>
                <a:spcPct val="50000"/>
              </a:spcBef>
            </a:pPr>
            <a:r>
              <a:rPr lang="en-US" sz="1000" b="1">
                <a:latin typeface="Verdana" pitchFamily="34" charset="0"/>
              </a:rPr>
              <a:t>9</a:t>
            </a:r>
          </a:p>
        </p:txBody>
      </p:sp>
      <p:sp>
        <p:nvSpPr>
          <p:cNvPr id="61483" name="Line 68"/>
          <p:cNvSpPr>
            <a:spLocks noChangeShapeType="1"/>
          </p:cNvSpPr>
          <p:nvPr/>
        </p:nvSpPr>
        <p:spPr bwMode="auto">
          <a:xfrm>
            <a:off x="2181380" y="4830763"/>
            <a:ext cx="1752600" cy="0"/>
          </a:xfrm>
          <a:prstGeom prst="line">
            <a:avLst/>
          </a:prstGeom>
          <a:noFill/>
          <a:ln w="9525">
            <a:solidFill>
              <a:schemeClr val="tx1"/>
            </a:solidFill>
            <a:prstDash val="dash"/>
            <a:round/>
            <a:headEnd/>
            <a:tailEnd/>
          </a:ln>
        </p:spPr>
        <p:txBody>
          <a:bodyPr/>
          <a:lstStyle/>
          <a:p>
            <a:endParaRPr lang="en-US"/>
          </a:p>
        </p:txBody>
      </p:sp>
      <p:sp>
        <p:nvSpPr>
          <p:cNvPr id="61484" name="Text Box 69"/>
          <p:cNvSpPr txBox="1">
            <a:spLocks noChangeArrowheads="1"/>
          </p:cNvSpPr>
          <p:nvPr/>
        </p:nvSpPr>
        <p:spPr bwMode="auto">
          <a:xfrm>
            <a:off x="1724180" y="4983164"/>
            <a:ext cx="457200" cy="244475"/>
          </a:xfrm>
          <a:prstGeom prst="rect">
            <a:avLst/>
          </a:prstGeom>
          <a:noFill/>
          <a:ln w="9525">
            <a:noFill/>
            <a:miter lim="800000"/>
            <a:headEnd/>
            <a:tailEnd/>
          </a:ln>
        </p:spPr>
        <p:txBody>
          <a:bodyPr>
            <a:spAutoFit/>
          </a:bodyPr>
          <a:lstStyle/>
          <a:p>
            <a:pPr>
              <a:spcBef>
                <a:spcPct val="50000"/>
              </a:spcBef>
            </a:pPr>
            <a:r>
              <a:rPr lang="en-US" sz="1000" b="1">
                <a:latin typeface="Verdana" pitchFamily="34" charset="0"/>
              </a:rPr>
              <a:t>10</a:t>
            </a:r>
          </a:p>
        </p:txBody>
      </p:sp>
      <p:sp>
        <p:nvSpPr>
          <p:cNvPr id="61485" name="Line 70"/>
          <p:cNvSpPr>
            <a:spLocks noChangeShapeType="1"/>
          </p:cNvSpPr>
          <p:nvPr/>
        </p:nvSpPr>
        <p:spPr bwMode="auto">
          <a:xfrm>
            <a:off x="2181380" y="5135563"/>
            <a:ext cx="1905000" cy="0"/>
          </a:xfrm>
          <a:prstGeom prst="line">
            <a:avLst/>
          </a:prstGeom>
          <a:noFill/>
          <a:ln w="9525">
            <a:solidFill>
              <a:schemeClr val="tx1"/>
            </a:solidFill>
            <a:prstDash val="dash"/>
            <a:round/>
            <a:headEnd/>
            <a:tailEnd/>
          </a:ln>
        </p:spPr>
        <p:txBody>
          <a:bodyPr/>
          <a:lstStyle/>
          <a:p>
            <a:endParaRPr lang="en-US"/>
          </a:p>
        </p:txBody>
      </p:sp>
      <p:sp>
        <p:nvSpPr>
          <p:cNvPr id="61486" name="Text Box 71"/>
          <p:cNvSpPr txBox="1">
            <a:spLocks noChangeArrowheads="1"/>
          </p:cNvSpPr>
          <p:nvPr/>
        </p:nvSpPr>
        <p:spPr bwMode="auto">
          <a:xfrm>
            <a:off x="1571780" y="2011364"/>
            <a:ext cx="914400" cy="274637"/>
          </a:xfrm>
          <a:prstGeom prst="rect">
            <a:avLst/>
          </a:prstGeom>
          <a:noFill/>
          <a:ln w="9525">
            <a:noFill/>
            <a:miter lim="800000"/>
            <a:headEnd/>
            <a:tailEnd/>
          </a:ln>
        </p:spPr>
        <p:txBody>
          <a:bodyPr>
            <a:spAutoFit/>
          </a:bodyPr>
          <a:lstStyle/>
          <a:p>
            <a:pPr>
              <a:spcBef>
                <a:spcPct val="50000"/>
              </a:spcBef>
            </a:pPr>
            <a:r>
              <a:rPr lang="en-US" sz="1200">
                <a:latin typeface="Verdana" pitchFamily="34" charset="0"/>
              </a:rPr>
              <a:t>Patient #</a:t>
            </a:r>
          </a:p>
        </p:txBody>
      </p:sp>
      <p:sp>
        <p:nvSpPr>
          <p:cNvPr id="53320" name="Text Box 72"/>
          <p:cNvSpPr txBox="1">
            <a:spLocks noChangeArrowheads="1"/>
          </p:cNvSpPr>
          <p:nvPr/>
        </p:nvSpPr>
        <p:spPr bwMode="auto">
          <a:xfrm>
            <a:off x="1751012" y="5864226"/>
            <a:ext cx="7010400" cy="307975"/>
          </a:xfrm>
          <a:prstGeom prst="rect">
            <a:avLst/>
          </a:prstGeom>
          <a:noFill/>
          <a:ln w="9525">
            <a:noFill/>
            <a:miter lim="800000"/>
            <a:headEnd/>
            <a:tailEnd/>
          </a:ln>
        </p:spPr>
        <p:txBody>
          <a:bodyPr>
            <a:spAutoFit/>
          </a:bodyPr>
          <a:lstStyle/>
          <a:p>
            <a:pPr>
              <a:spcBef>
                <a:spcPct val="50000"/>
              </a:spcBef>
              <a:defRPr/>
            </a:pPr>
            <a:r>
              <a:rPr lang="en-US" sz="1400" b="1" dirty="0">
                <a:solidFill>
                  <a:schemeClr val="accent2">
                    <a:lumMod val="75000"/>
                  </a:schemeClr>
                </a:solidFill>
                <a:latin typeface="Verdana" pitchFamily="34" charset="0"/>
              </a:rPr>
              <a:t>What % of new diabetic patients were controlled in the year 2010?</a:t>
            </a:r>
          </a:p>
        </p:txBody>
      </p:sp>
      <p:sp>
        <p:nvSpPr>
          <p:cNvPr id="53321" name="Text Box 73"/>
          <p:cNvSpPr txBox="1">
            <a:spLocks noChangeArrowheads="1"/>
          </p:cNvSpPr>
          <p:nvPr/>
        </p:nvSpPr>
        <p:spPr bwMode="auto">
          <a:xfrm>
            <a:off x="8609012" y="5919991"/>
            <a:ext cx="1905000" cy="276999"/>
          </a:xfrm>
          <a:prstGeom prst="rect">
            <a:avLst/>
          </a:prstGeom>
          <a:noFill/>
          <a:ln w="9525">
            <a:noFill/>
            <a:miter lim="800000"/>
            <a:headEnd/>
            <a:tailEnd/>
          </a:ln>
        </p:spPr>
        <p:txBody>
          <a:bodyPr>
            <a:spAutoFit/>
          </a:bodyPr>
          <a:lstStyle/>
          <a:p>
            <a:pPr>
              <a:spcBef>
                <a:spcPct val="50000"/>
              </a:spcBef>
            </a:pPr>
            <a:r>
              <a:rPr lang="en-US" sz="1200" b="1" dirty="0">
                <a:solidFill>
                  <a:srgbClr val="FF0000"/>
                </a:solidFill>
                <a:latin typeface="Verdana" pitchFamily="34" charset="0"/>
              </a:rPr>
              <a:t>4 / 10 = 40%</a:t>
            </a:r>
          </a:p>
        </p:txBody>
      </p:sp>
      <p:sp>
        <p:nvSpPr>
          <p:cNvPr id="61489" name="Text Box 74"/>
          <p:cNvSpPr txBox="1">
            <a:spLocks noChangeArrowheads="1"/>
          </p:cNvSpPr>
          <p:nvPr/>
        </p:nvSpPr>
        <p:spPr bwMode="auto">
          <a:xfrm>
            <a:off x="7667780" y="2335928"/>
            <a:ext cx="2438400" cy="338554"/>
          </a:xfrm>
          <a:prstGeom prst="rect">
            <a:avLst/>
          </a:prstGeom>
          <a:noFill/>
          <a:ln w="9525">
            <a:noFill/>
            <a:miter lim="800000"/>
            <a:headEnd/>
            <a:tailEnd/>
          </a:ln>
        </p:spPr>
        <p:txBody>
          <a:bodyPr>
            <a:spAutoFit/>
          </a:bodyPr>
          <a:lstStyle/>
          <a:p>
            <a:pPr>
              <a:spcBef>
                <a:spcPct val="50000"/>
              </a:spcBef>
            </a:pPr>
            <a:r>
              <a:rPr lang="en-US" sz="1600" b="1" u="sng">
                <a:latin typeface="Verdana" pitchFamily="34" charset="0"/>
              </a:rPr>
              <a:t>Diabetes Control</a:t>
            </a:r>
          </a:p>
        </p:txBody>
      </p:sp>
      <p:sp>
        <p:nvSpPr>
          <p:cNvPr id="53324" name="Oval 76"/>
          <p:cNvSpPr>
            <a:spLocks noChangeArrowheads="1"/>
          </p:cNvSpPr>
          <p:nvPr/>
        </p:nvSpPr>
        <p:spPr bwMode="auto">
          <a:xfrm>
            <a:off x="4314980" y="3154363"/>
            <a:ext cx="304800" cy="304800"/>
          </a:xfrm>
          <a:prstGeom prst="ellipse">
            <a:avLst/>
          </a:prstGeom>
          <a:noFill/>
          <a:ln w="28575">
            <a:solidFill>
              <a:srgbClr val="FF0000"/>
            </a:solidFill>
            <a:round/>
            <a:headEnd/>
            <a:tailEnd/>
          </a:ln>
        </p:spPr>
        <p:txBody>
          <a:bodyPr wrap="none" anchor="ctr"/>
          <a:lstStyle/>
          <a:p>
            <a:endParaRPr lang="en-US"/>
          </a:p>
        </p:txBody>
      </p:sp>
      <p:sp>
        <p:nvSpPr>
          <p:cNvPr id="53325" name="Oval 77"/>
          <p:cNvSpPr>
            <a:spLocks noChangeArrowheads="1"/>
          </p:cNvSpPr>
          <p:nvPr/>
        </p:nvSpPr>
        <p:spPr bwMode="auto">
          <a:xfrm>
            <a:off x="3400580" y="2849563"/>
            <a:ext cx="304800" cy="304800"/>
          </a:xfrm>
          <a:prstGeom prst="ellipse">
            <a:avLst/>
          </a:prstGeom>
          <a:noFill/>
          <a:ln w="28575">
            <a:solidFill>
              <a:srgbClr val="FF0000"/>
            </a:solidFill>
            <a:round/>
            <a:headEnd/>
            <a:tailEnd/>
          </a:ln>
        </p:spPr>
        <p:txBody>
          <a:bodyPr wrap="none" anchor="ctr"/>
          <a:lstStyle/>
          <a:p>
            <a:endParaRPr lang="en-US"/>
          </a:p>
        </p:txBody>
      </p:sp>
      <p:sp>
        <p:nvSpPr>
          <p:cNvPr id="53326" name="Oval 78"/>
          <p:cNvSpPr>
            <a:spLocks noChangeArrowheads="1"/>
          </p:cNvSpPr>
          <p:nvPr/>
        </p:nvSpPr>
        <p:spPr bwMode="auto">
          <a:xfrm>
            <a:off x="3835555" y="2239963"/>
            <a:ext cx="304800" cy="304800"/>
          </a:xfrm>
          <a:prstGeom prst="ellipse">
            <a:avLst/>
          </a:prstGeom>
          <a:noFill/>
          <a:ln w="28575">
            <a:solidFill>
              <a:srgbClr val="FF0000"/>
            </a:solidFill>
            <a:round/>
            <a:headEnd/>
            <a:tailEnd/>
          </a:ln>
        </p:spPr>
        <p:txBody>
          <a:bodyPr wrap="none" anchor="ctr"/>
          <a:lstStyle/>
          <a:p>
            <a:pPr algn="ctr"/>
            <a:endParaRPr lang="en-US" sz="2400">
              <a:latin typeface="Times" pitchFamily="18" charset="0"/>
            </a:endParaRPr>
          </a:p>
        </p:txBody>
      </p:sp>
      <p:grpSp>
        <p:nvGrpSpPr>
          <p:cNvPr id="2" name="Group 118"/>
          <p:cNvGrpSpPr>
            <a:grpSpLocks/>
          </p:cNvGrpSpPr>
          <p:nvPr/>
        </p:nvGrpSpPr>
        <p:grpSpPr bwMode="auto">
          <a:xfrm>
            <a:off x="2790980" y="2286000"/>
            <a:ext cx="7849674" cy="2971800"/>
            <a:chOff x="1371600" y="2286000"/>
            <a:chExt cx="7849674" cy="2971800"/>
          </a:xfrm>
        </p:grpSpPr>
        <p:sp>
          <p:nvSpPr>
            <p:cNvPr id="93" name="Plus 92"/>
            <p:cNvSpPr/>
            <p:nvPr/>
          </p:nvSpPr>
          <p:spPr bwMode="auto">
            <a:xfrm>
              <a:off x="3048000" y="4419600"/>
              <a:ext cx="228600" cy="228600"/>
            </a:xfrm>
            <a:prstGeom prst="mathPlus">
              <a:avLst>
                <a:gd name="adj1" fmla="val 14631"/>
              </a:avLst>
            </a:prstGeom>
            <a:solidFill>
              <a:srgbClr val="0070C0"/>
            </a:solidFill>
            <a:ln w="9525" cap="flat" cmpd="sng" algn="ctr">
              <a:solidFill>
                <a:schemeClr val="tx1"/>
              </a:solidFill>
              <a:prstDash val="solid"/>
              <a:round/>
              <a:headEnd type="none" w="med" len="med"/>
              <a:tailEnd type="none" w="med" len="med"/>
            </a:ln>
            <a:effectLst/>
          </p:spPr>
          <p:txBody>
            <a:bodyPr/>
            <a:lstStyle/>
            <a:p>
              <a:pPr algn="r">
                <a:defRPr/>
              </a:pPr>
              <a:endParaRPr lang="en-US" dirty="0">
                <a:solidFill>
                  <a:srgbClr val="0070C0"/>
                </a:solidFill>
                <a:latin typeface="Arial" pitchFamily="34" charset="0"/>
              </a:endParaRPr>
            </a:p>
          </p:txBody>
        </p:sp>
        <p:grpSp>
          <p:nvGrpSpPr>
            <p:cNvPr id="3" name="Group 117"/>
            <p:cNvGrpSpPr>
              <a:grpSpLocks/>
            </p:cNvGrpSpPr>
            <p:nvPr/>
          </p:nvGrpSpPr>
          <p:grpSpPr bwMode="auto">
            <a:xfrm>
              <a:off x="1371600" y="2286000"/>
              <a:ext cx="7849674" cy="2971800"/>
              <a:chOff x="1371600" y="2286000"/>
              <a:chExt cx="7849674" cy="2971800"/>
            </a:xfrm>
          </p:grpSpPr>
          <p:sp>
            <p:nvSpPr>
              <p:cNvPr id="61496" name="Line 12"/>
              <p:cNvSpPr>
                <a:spLocks noChangeShapeType="1"/>
              </p:cNvSpPr>
              <p:nvPr/>
            </p:nvSpPr>
            <p:spPr bwMode="auto">
              <a:xfrm>
                <a:off x="1371600" y="2392363"/>
                <a:ext cx="1066800" cy="0"/>
              </a:xfrm>
              <a:prstGeom prst="line">
                <a:avLst/>
              </a:prstGeom>
              <a:noFill/>
              <a:ln w="19050">
                <a:solidFill>
                  <a:schemeClr val="tx1"/>
                </a:solidFill>
                <a:round/>
                <a:headEnd/>
                <a:tailEnd/>
              </a:ln>
            </p:spPr>
            <p:txBody>
              <a:bodyPr/>
              <a:lstStyle/>
              <a:p>
                <a:endParaRPr lang="en-US"/>
              </a:p>
            </p:txBody>
          </p:sp>
          <p:sp>
            <p:nvSpPr>
              <p:cNvPr id="61497" name="Text Box 15"/>
              <p:cNvSpPr txBox="1">
                <a:spLocks noChangeArrowheads="1"/>
              </p:cNvSpPr>
              <p:nvPr/>
            </p:nvSpPr>
            <p:spPr bwMode="auto">
              <a:xfrm>
                <a:off x="6324600" y="3505200"/>
                <a:ext cx="2057400" cy="369332"/>
              </a:xfrm>
              <a:prstGeom prst="rect">
                <a:avLst/>
              </a:prstGeom>
              <a:noFill/>
              <a:ln w="9525">
                <a:noFill/>
                <a:miter lim="800000"/>
                <a:headEnd/>
                <a:tailEnd/>
              </a:ln>
            </p:spPr>
            <p:txBody>
              <a:bodyPr>
                <a:spAutoFit/>
              </a:bodyPr>
              <a:lstStyle/>
              <a:p>
                <a:pPr>
                  <a:spcBef>
                    <a:spcPct val="50000"/>
                  </a:spcBef>
                </a:pPr>
                <a:r>
                  <a:rPr lang="en-US" b="1" dirty="0">
                    <a:latin typeface="Verdana" pitchFamily="34" charset="0"/>
                  </a:rPr>
                  <a:t>= outcome</a:t>
                </a:r>
              </a:p>
            </p:txBody>
          </p:sp>
          <p:sp>
            <p:nvSpPr>
              <p:cNvPr id="61498" name="Text Box 19"/>
              <p:cNvSpPr txBox="1">
                <a:spLocks noChangeArrowheads="1"/>
              </p:cNvSpPr>
              <p:nvPr/>
            </p:nvSpPr>
            <p:spPr bwMode="auto">
              <a:xfrm>
                <a:off x="6478074" y="3810000"/>
                <a:ext cx="2743200" cy="369332"/>
              </a:xfrm>
              <a:prstGeom prst="rect">
                <a:avLst/>
              </a:prstGeom>
              <a:noFill/>
              <a:ln w="9525">
                <a:noFill/>
                <a:miter lim="800000"/>
                <a:headEnd/>
                <a:tailEnd/>
              </a:ln>
            </p:spPr>
            <p:txBody>
              <a:bodyPr wrap="square">
                <a:spAutoFit/>
              </a:bodyPr>
              <a:lstStyle/>
              <a:p>
                <a:pPr>
                  <a:spcBef>
                    <a:spcPct val="50000"/>
                  </a:spcBef>
                </a:pPr>
                <a:r>
                  <a:rPr lang="en-US" b="1" dirty="0">
                    <a:latin typeface="Verdana" pitchFamily="34" charset="0"/>
                  </a:rPr>
                  <a:t>(achieve lab value)</a:t>
                </a:r>
              </a:p>
            </p:txBody>
          </p:sp>
          <p:sp>
            <p:nvSpPr>
              <p:cNvPr id="61499" name="Text Box 20"/>
              <p:cNvSpPr txBox="1">
                <a:spLocks noChangeArrowheads="1"/>
              </p:cNvSpPr>
              <p:nvPr/>
            </p:nvSpPr>
            <p:spPr bwMode="auto">
              <a:xfrm>
                <a:off x="5715000" y="4419600"/>
                <a:ext cx="304800" cy="338554"/>
              </a:xfrm>
              <a:prstGeom prst="rect">
                <a:avLst/>
              </a:prstGeom>
              <a:noFill/>
              <a:ln w="9525">
                <a:noFill/>
                <a:miter lim="800000"/>
                <a:headEnd/>
                <a:tailEnd/>
              </a:ln>
            </p:spPr>
            <p:txBody>
              <a:bodyPr>
                <a:spAutoFit/>
              </a:bodyPr>
              <a:lstStyle/>
              <a:p>
                <a:pPr>
                  <a:spcBef>
                    <a:spcPct val="50000"/>
                  </a:spcBef>
                </a:pPr>
                <a:r>
                  <a:rPr lang="en-US" sz="1600" b="1" dirty="0">
                    <a:solidFill>
                      <a:srgbClr val="00FF00"/>
                    </a:solidFill>
                    <a:latin typeface="Verdana" pitchFamily="34" charset="0"/>
                  </a:rPr>
                  <a:t>0</a:t>
                </a:r>
              </a:p>
            </p:txBody>
          </p:sp>
          <p:sp>
            <p:nvSpPr>
              <p:cNvPr id="61500" name="Line 21"/>
              <p:cNvSpPr>
                <a:spLocks noChangeShapeType="1"/>
              </p:cNvSpPr>
              <p:nvPr/>
            </p:nvSpPr>
            <p:spPr bwMode="auto">
              <a:xfrm>
                <a:off x="6019800" y="4572000"/>
                <a:ext cx="76200" cy="0"/>
              </a:xfrm>
              <a:prstGeom prst="line">
                <a:avLst/>
              </a:prstGeom>
              <a:noFill/>
              <a:ln w="19050">
                <a:solidFill>
                  <a:schemeClr val="tx1"/>
                </a:solidFill>
                <a:round/>
                <a:headEnd/>
                <a:tailEnd/>
              </a:ln>
            </p:spPr>
            <p:txBody>
              <a:bodyPr/>
              <a:lstStyle/>
              <a:p>
                <a:endParaRPr lang="en-US"/>
              </a:p>
            </p:txBody>
          </p:sp>
          <p:sp>
            <p:nvSpPr>
              <p:cNvPr id="61501" name="Text Box 23"/>
              <p:cNvSpPr txBox="1">
                <a:spLocks noChangeArrowheads="1"/>
              </p:cNvSpPr>
              <p:nvPr/>
            </p:nvSpPr>
            <p:spPr bwMode="auto">
              <a:xfrm>
                <a:off x="6324600" y="4419600"/>
                <a:ext cx="2895600" cy="369332"/>
              </a:xfrm>
              <a:prstGeom prst="rect">
                <a:avLst/>
              </a:prstGeom>
              <a:noFill/>
              <a:ln w="9525">
                <a:noFill/>
                <a:miter lim="800000"/>
                <a:headEnd/>
                <a:tailEnd/>
              </a:ln>
            </p:spPr>
            <p:txBody>
              <a:bodyPr>
                <a:spAutoFit/>
              </a:bodyPr>
              <a:lstStyle/>
              <a:p>
                <a:pPr>
                  <a:spcBef>
                    <a:spcPct val="50000"/>
                  </a:spcBef>
                </a:pPr>
                <a:r>
                  <a:rPr lang="en-US" b="1" dirty="0">
                    <a:latin typeface="Verdana" pitchFamily="34" charset="0"/>
                  </a:rPr>
                  <a:t>= patient experience</a:t>
                </a:r>
              </a:p>
            </p:txBody>
          </p:sp>
          <p:sp>
            <p:nvSpPr>
              <p:cNvPr id="61502" name="Line 25"/>
              <p:cNvSpPr>
                <a:spLocks noChangeShapeType="1"/>
              </p:cNvSpPr>
              <p:nvPr/>
            </p:nvSpPr>
            <p:spPr bwMode="auto">
              <a:xfrm>
                <a:off x="1546225" y="2697163"/>
                <a:ext cx="2416175" cy="0"/>
              </a:xfrm>
              <a:prstGeom prst="line">
                <a:avLst/>
              </a:prstGeom>
              <a:noFill/>
              <a:ln w="19050">
                <a:solidFill>
                  <a:schemeClr val="tx1"/>
                </a:solidFill>
                <a:round/>
                <a:headEnd/>
                <a:tailEnd/>
              </a:ln>
            </p:spPr>
            <p:txBody>
              <a:bodyPr/>
              <a:lstStyle/>
              <a:p>
                <a:endParaRPr lang="en-US"/>
              </a:p>
            </p:txBody>
          </p:sp>
          <p:sp>
            <p:nvSpPr>
              <p:cNvPr id="61503" name="Line 28"/>
              <p:cNvSpPr>
                <a:spLocks noChangeShapeType="1"/>
              </p:cNvSpPr>
              <p:nvPr/>
            </p:nvSpPr>
            <p:spPr bwMode="auto">
              <a:xfrm>
                <a:off x="1752600" y="3001963"/>
                <a:ext cx="228600" cy="0"/>
              </a:xfrm>
              <a:prstGeom prst="line">
                <a:avLst/>
              </a:prstGeom>
              <a:noFill/>
              <a:ln w="19050">
                <a:solidFill>
                  <a:schemeClr val="tx1"/>
                </a:solidFill>
                <a:round/>
                <a:headEnd/>
                <a:tailEnd/>
              </a:ln>
            </p:spPr>
            <p:txBody>
              <a:bodyPr/>
              <a:lstStyle/>
              <a:p>
                <a:endParaRPr lang="en-US"/>
              </a:p>
            </p:txBody>
          </p:sp>
          <p:sp>
            <p:nvSpPr>
              <p:cNvPr id="61504" name="Line 31"/>
              <p:cNvSpPr>
                <a:spLocks noChangeShapeType="1"/>
              </p:cNvSpPr>
              <p:nvPr/>
            </p:nvSpPr>
            <p:spPr bwMode="auto">
              <a:xfrm>
                <a:off x="1752600" y="3306763"/>
                <a:ext cx="1066800" cy="0"/>
              </a:xfrm>
              <a:prstGeom prst="line">
                <a:avLst/>
              </a:prstGeom>
              <a:noFill/>
              <a:ln w="19050">
                <a:solidFill>
                  <a:schemeClr val="tx1"/>
                </a:solidFill>
                <a:round/>
                <a:headEnd/>
                <a:tailEnd/>
              </a:ln>
            </p:spPr>
            <p:txBody>
              <a:bodyPr/>
              <a:lstStyle/>
              <a:p>
                <a:endParaRPr lang="en-US"/>
              </a:p>
            </p:txBody>
          </p:sp>
          <p:sp>
            <p:nvSpPr>
              <p:cNvPr id="61505" name="Line 34"/>
              <p:cNvSpPr>
                <a:spLocks noChangeShapeType="1"/>
              </p:cNvSpPr>
              <p:nvPr/>
            </p:nvSpPr>
            <p:spPr bwMode="auto">
              <a:xfrm>
                <a:off x="1905000" y="3611563"/>
                <a:ext cx="2209800" cy="0"/>
              </a:xfrm>
              <a:prstGeom prst="line">
                <a:avLst/>
              </a:prstGeom>
              <a:noFill/>
              <a:ln w="19050">
                <a:solidFill>
                  <a:schemeClr val="tx1"/>
                </a:solidFill>
                <a:round/>
                <a:headEnd/>
                <a:tailEnd/>
              </a:ln>
            </p:spPr>
            <p:txBody>
              <a:bodyPr/>
              <a:lstStyle/>
              <a:p>
                <a:endParaRPr lang="en-US"/>
              </a:p>
            </p:txBody>
          </p:sp>
          <p:sp>
            <p:nvSpPr>
              <p:cNvPr id="61506" name="Line 37"/>
              <p:cNvSpPr>
                <a:spLocks noChangeShapeType="1"/>
              </p:cNvSpPr>
              <p:nvPr/>
            </p:nvSpPr>
            <p:spPr bwMode="auto">
              <a:xfrm>
                <a:off x="2438400" y="3916363"/>
                <a:ext cx="2819400" cy="0"/>
              </a:xfrm>
              <a:prstGeom prst="line">
                <a:avLst/>
              </a:prstGeom>
              <a:noFill/>
              <a:ln w="19050">
                <a:solidFill>
                  <a:schemeClr val="tx1"/>
                </a:solidFill>
                <a:round/>
                <a:headEnd/>
                <a:tailEnd/>
              </a:ln>
            </p:spPr>
            <p:txBody>
              <a:bodyPr/>
              <a:lstStyle/>
              <a:p>
                <a:endParaRPr lang="en-US"/>
              </a:p>
            </p:txBody>
          </p:sp>
          <p:sp>
            <p:nvSpPr>
              <p:cNvPr id="61507" name="Line 40"/>
              <p:cNvSpPr>
                <a:spLocks noChangeShapeType="1"/>
              </p:cNvSpPr>
              <p:nvPr/>
            </p:nvSpPr>
            <p:spPr bwMode="auto">
              <a:xfrm>
                <a:off x="2613025" y="4221163"/>
                <a:ext cx="2035175" cy="0"/>
              </a:xfrm>
              <a:prstGeom prst="line">
                <a:avLst/>
              </a:prstGeom>
              <a:noFill/>
              <a:ln w="19050">
                <a:solidFill>
                  <a:schemeClr val="tx1"/>
                </a:solidFill>
                <a:round/>
                <a:headEnd/>
                <a:tailEnd/>
              </a:ln>
            </p:spPr>
            <p:txBody>
              <a:bodyPr/>
              <a:lstStyle/>
              <a:p>
                <a:endParaRPr lang="en-US"/>
              </a:p>
            </p:txBody>
          </p:sp>
          <p:sp>
            <p:nvSpPr>
              <p:cNvPr id="61508" name="Line 43"/>
              <p:cNvSpPr>
                <a:spLocks noChangeShapeType="1"/>
              </p:cNvSpPr>
              <p:nvPr/>
            </p:nvSpPr>
            <p:spPr bwMode="auto">
              <a:xfrm>
                <a:off x="2819400" y="4525963"/>
                <a:ext cx="228600" cy="0"/>
              </a:xfrm>
              <a:prstGeom prst="line">
                <a:avLst/>
              </a:prstGeom>
              <a:noFill/>
              <a:ln w="19050">
                <a:solidFill>
                  <a:schemeClr val="tx1"/>
                </a:solidFill>
                <a:round/>
                <a:headEnd/>
                <a:tailEnd/>
              </a:ln>
            </p:spPr>
            <p:txBody>
              <a:bodyPr/>
              <a:lstStyle/>
              <a:p>
                <a:endParaRPr lang="en-US"/>
              </a:p>
            </p:txBody>
          </p:sp>
          <p:sp>
            <p:nvSpPr>
              <p:cNvPr id="61509" name="Line 46"/>
              <p:cNvSpPr>
                <a:spLocks noChangeShapeType="1"/>
              </p:cNvSpPr>
              <p:nvPr/>
            </p:nvSpPr>
            <p:spPr bwMode="auto">
              <a:xfrm>
                <a:off x="2819400" y="4830763"/>
                <a:ext cx="609600" cy="0"/>
              </a:xfrm>
              <a:prstGeom prst="line">
                <a:avLst/>
              </a:prstGeom>
              <a:noFill/>
              <a:ln w="19050">
                <a:solidFill>
                  <a:schemeClr val="tx1"/>
                </a:solidFill>
                <a:round/>
                <a:headEnd/>
                <a:tailEnd/>
              </a:ln>
            </p:spPr>
            <p:txBody>
              <a:bodyPr/>
              <a:lstStyle/>
              <a:p>
                <a:endParaRPr lang="en-US"/>
              </a:p>
            </p:txBody>
          </p:sp>
          <p:sp>
            <p:nvSpPr>
              <p:cNvPr id="61510" name="Line 49"/>
              <p:cNvSpPr>
                <a:spLocks noChangeShapeType="1"/>
              </p:cNvSpPr>
              <p:nvPr/>
            </p:nvSpPr>
            <p:spPr bwMode="auto">
              <a:xfrm>
                <a:off x="2971800" y="5135563"/>
                <a:ext cx="2209800" cy="0"/>
              </a:xfrm>
              <a:prstGeom prst="line">
                <a:avLst/>
              </a:prstGeom>
              <a:noFill/>
              <a:ln w="19050">
                <a:solidFill>
                  <a:schemeClr val="tx1"/>
                </a:solidFill>
                <a:round/>
                <a:headEnd/>
                <a:tailEnd/>
              </a:ln>
            </p:spPr>
            <p:txBody>
              <a:bodyPr/>
              <a:lstStyle/>
              <a:p>
                <a:endParaRPr lang="en-US"/>
              </a:p>
            </p:txBody>
          </p:sp>
          <p:sp>
            <p:nvSpPr>
              <p:cNvPr id="86" name="Plus 85"/>
              <p:cNvSpPr/>
              <p:nvPr/>
            </p:nvSpPr>
            <p:spPr bwMode="auto">
              <a:xfrm>
                <a:off x="2438400" y="2286000"/>
                <a:ext cx="228600" cy="228600"/>
              </a:xfrm>
              <a:prstGeom prst="mathPlus">
                <a:avLst>
                  <a:gd name="adj1" fmla="val 14631"/>
                </a:avLst>
              </a:prstGeom>
              <a:solidFill>
                <a:srgbClr val="0070C0"/>
              </a:solidFill>
              <a:ln w="9525" cap="flat" cmpd="sng" algn="ctr">
                <a:solidFill>
                  <a:schemeClr val="tx1"/>
                </a:solidFill>
                <a:prstDash val="solid"/>
                <a:round/>
                <a:headEnd type="none" w="med" len="med"/>
                <a:tailEnd type="none" w="med" len="med"/>
              </a:ln>
              <a:effectLst/>
            </p:spPr>
            <p:txBody>
              <a:bodyPr/>
              <a:lstStyle/>
              <a:p>
                <a:pPr algn="r">
                  <a:defRPr/>
                </a:pPr>
                <a:endParaRPr lang="en-US" dirty="0">
                  <a:solidFill>
                    <a:srgbClr val="0070C0"/>
                  </a:solidFill>
                  <a:latin typeface="Arial" pitchFamily="34" charset="0"/>
                </a:endParaRPr>
              </a:p>
            </p:txBody>
          </p:sp>
          <p:sp>
            <p:nvSpPr>
              <p:cNvPr id="87" name="Plus 86"/>
              <p:cNvSpPr/>
              <p:nvPr/>
            </p:nvSpPr>
            <p:spPr bwMode="auto">
              <a:xfrm>
                <a:off x="3962400" y="2590800"/>
                <a:ext cx="228600" cy="228600"/>
              </a:xfrm>
              <a:prstGeom prst="mathPlus">
                <a:avLst>
                  <a:gd name="adj1" fmla="val 14631"/>
                </a:avLst>
              </a:prstGeom>
              <a:solidFill>
                <a:srgbClr val="0070C0"/>
              </a:solidFill>
              <a:ln w="9525" cap="flat" cmpd="sng" algn="ctr">
                <a:solidFill>
                  <a:schemeClr val="tx1"/>
                </a:solidFill>
                <a:prstDash val="solid"/>
                <a:round/>
                <a:headEnd type="none" w="med" len="med"/>
                <a:tailEnd type="none" w="med" len="med"/>
              </a:ln>
              <a:effectLst/>
            </p:spPr>
            <p:txBody>
              <a:bodyPr/>
              <a:lstStyle/>
              <a:p>
                <a:pPr algn="r">
                  <a:defRPr/>
                </a:pPr>
                <a:endParaRPr lang="en-US" dirty="0">
                  <a:solidFill>
                    <a:srgbClr val="0070C0"/>
                  </a:solidFill>
                  <a:latin typeface="Arial" pitchFamily="34" charset="0"/>
                </a:endParaRPr>
              </a:p>
            </p:txBody>
          </p:sp>
          <p:sp>
            <p:nvSpPr>
              <p:cNvPr id="88" name="Plus 87"/>
              <p:cNvSpPr/>
              <p:nvPr/>
            </p:nvSpPr>
            <p:spPr bwMode="auto">
              <a:xfrm>
                <a:off x="1981200" y="2895600"/>
                <a:ext cx="228600" cy="228600"/>
              </a:xfrm>
              <a:prstGeom prst="mathPlus">
                <a:avLst>
                  <a:gd name="adj1" fmla="val 14631"/>
                </a:avLst>
              </a:prstGeom>
              <a:solidFill>
                <a:srgbClr val="0070C0"/>
              </a:solidFill>
              <a:ln w="9525" cap="flat" cmpd="sng" algn="ctr">
                <a:solidFill>
                  <a:schemeClr val="tx1"/>
                </a:solidFill>
                <a:prstDash val="solid"/>
                <a:round/>
                <a:headEnd type="none" w="med" len="med"/>
                <a:tailEnd type="none" w="med" len="med"/>
              </a:ln>
              <a:effectLst/>
            </p:spPr>
            <p:txBody>
              <a:bodyPr/>
              <a:lstStyle/>
              <a:p>
                <a:pPr algn="r">
                  <a:defRPr/>
                </a:pPr>
                <a:endParaRPr lang="en-US" dirty="0">
                  <a:solidFill>
                    <a:srgbClr val="0070C0"/>
                  </a:solidFill>
                  <a:latin typeface="Arial" pitchFamily="34" charset="0"/>
                </a:endParaRPr>
              </a:p>
            </p:txBody>
          </p:sp>
          <p:sp>
            <p:nvSpPr>
              <p:cNvPr id="89" name="Plus 88"/>
              <p:cNvSpPr/>
              <p:nvPr/>
            </p:nvSpPr>
            <p:spPr bwMode="auto">
              <a:xfrm>
                <a:off x="2895600" y="3200400"/>
                <a:ext cx="228600" cy="228600"/>
              </a:xfrm>
              <a:prstGeom prst="mathPlus">
                <a:avLst>
                  <a:gd name="adj1" fmla="val 14631"/>
                </a:avLst>
              </a:prstGeom>
              <a:solidFill>
                <a:srgbClr val="0070C0"/>
              </a:solidFill>
              <a:ln w="9525" cap="flat" cmpd="sng" algn="ctr">
                <a:solidFill>
                  <a:schemeClr val="tx1"/>
                </a:solidFill>
                <a:prstDash val="solid"/>
                <a:round/>
                <a:headEnd type="none" w="med" len="med"/>
                <a:tailEnd type="none" w="med" len="med"/>
              </a:ln>
              <a:effectLst/>
            </p:spPr>
            <p:txBody>
              <a:bodyPr/>
              <a:lstStyle/>
              <a:p>
                <a:pPr algn="r">
                  <a:defRPr/>
                </a:pPr>
                <a:endParaRPr lang="en-US" dirty="0">
                  <a:solidFill>
                    <a:srgbClr val="0070C0"/>
                  </a:solidFill>
                  <a:latin typeface="Arial" pitchFamily="34" charset="0"/>
                </a:endParaRPr>
              </a:p>
            </p:txBody>
          </p:sp>
          <p:sp>
            <p:nvSpPr>
              <p:cNvPr id="90" name="Plus 89"/>
              <p:cNvSpPr/>
              <p:nvPr/>
            </p:nvSpPr>
            <p:spPr bwMode="auto">
              <a:xfrm>
                <a:off x="4114800" y="3505200"/>
                <a:ext cx="228600" cy="228600"/>
              </a:xfrm>
              <a:prstGeom prst="mathPlus">
                <a:avLst>
                  <a:gd name="adj1" fmla="val 14631"/>
                </a:avLst>
              </a:prstGeom>
              <a:solidFill>
                <a:srgbClr val="0070C0"/>
              </a:solidFill>
              <a:ln w="9525" cap="flat" cmpd="sng" algn="ctr">
                <a:solidFill>
                  <a:schemeClr val="tx1"/>
                </a:solidFill>
                <a:prstDash val="solid"/>
                <a:round/>
                <a:headEnd type="none" w="med" len="med"/>
                <a:tailEnd type="none" w="med" len="med"/>
              </a:ln>
              <a:effectLst/>
            </p:spPr>
            <p:txBody>
              <a:bodyPr/>
              <a:lstStyle/>
              <a:p>
                <a:pPr algn="r">
                  <a:defRPr/>
                </a:pPr>
                <a:endParaRPr lang="en-US" dirty="0">
                  <a:solidFill>
                    <a:srgbClr val="0070C0"/>
                  </a:solidFill>
                  <a:latin typeface="Arial" pitchFamily="34" charset="0"/>
                </a:endParaRPr>
              </a:p>
            </p:txBody>
          </p:sp>
          <p:sp>
            <p:nvSpPr>
              <p:cNvPr id="91" name="Plus 90"/>
              <p:cNvSpPr/>
              <p:nvPr/>
            </p:nvSpPr>
            <p:spPr bwMode="auto">
              <a:xfrm>
                <a:off x="5257800" y="3810000"/>
                <a:ext cx="228600" cy="228600"/>
              </a:xfrm>
              <a:prstGeom prst="mathPlus">
                <a:avLst>
                  <a:gd name="adj1" fmla="val 14631"/>
                </a:avLst>
              </a:prstGeom>
              <a:solidFill>
                <a:srgbClr val="0070C0"/>
              </a:solidFill>
              <a:ln w="9525" cap="flat" cmpd="sng" algn="ctr">
                <a:solidFill>
                  <a:schemeClr val="tx1"/>
                </a:solidFill>
                <a:prstDash val="solid"/>
                <a:round/>
                <a:headEnd type="none" w="med" len="med"/>
                <a:tailEnd type="none" w="med" len="med"/>
              </a:ln>
              <a:effectLst/>
            </p:spPr>
            <p:txBody>
              <a:bodyPr/>
              <a:lstStyle/>
              <a:p>
                <a:pPr algn="r">
                  <a:defRPr/>
                </a:pPr>
                <a:endParaRPr lang="en-US" dirty="0">
                  <a:solidFill>
                    <a:srgbClr val="0070C0"/>
                  </a:solidFill>
                  <a:latin typeface="Arial" pitchFamily="34" charset="0"/>
                </a:endParaRPr>
              </a:p>
            </p:txBody>
          </p:sp>
          <p:sp>
            <p:nvSpPr>
              <p:cNvPr id="92" name="Plus 91"/>
              <p:cNvSpPr/>
              <p:nvPr/>
            </p:nvSpPr>
            <p:spPr bwMode="auto">
              <a:xfrm>
                <a:off x="4648200" y="4114800"/>
                <a:ext cx="228600" cy="228600"/>
              </a:xfrm>
              <a:prstGeom prst="mathPlus">
                <a:avLst>
                  <a:gd name="adj1" fmla="val 14631"/>
                </a:avLst>
              </a:prstGeom>
              <a:solidFill>
                <a:srgbClr val="0070C0"/>
              </a:solidFill>
              <a:ln w="9525" cap="flat" cmpd="sng" algn="ctr">
                <a:solidFill>
                  <a:schemeClr val="tx1"/>
                </a:solidFill>
                <a:prstDash val="solid"/>
                <a:round/>
                <a:headEnd type="none" w="med" len="med"/>
                <a:tailEnd type="none" w="med" len="med"/>
              </a:ln>
              <a:effectLst/>
            </p:spPr>
            <p:txBody>
              <a:bodyPr/>
              <a:lstStyle/>
              <a:p>
                <a:pPr algn="r">
                  <a:defRPr/>
                </a:pPr>
                <a:endParaRPr lang="en-US" dirty="0">
                  <a:solidFill>
                    <a:srgbClr val="0070C0"/>
                  </a:solidFill>
                  <a:latin typeface="Arial" pitchFamily="34" charset="0"/>
                </a:endParaRPr>
              </a:p>
            </p:txBody>
          </p:sp>
          <p:sp>
            <p:nvSpPr>
              <p:cNvPr id="94" name="Plus 93"/>
              <p:cNvSpPr/>
              <p:nvPr/>
            </p:nvSpPr>
            <p:spPr bwMode="auto">
              <a:xfrm>
                <a:off x="3429000" y="4724400"/>
                <a:ext cx="228600" cy="228600"/>
              </a:xfrm>
              <a:prstGeom prst="mathPlus">
                <a:avLst>
                  <a:gd name="adj1" fmla="val 14631"/>
                </a:avLst>
              </a:prstGeom>
              <a:solidFill>
                <a:srgbClr val="0070C0"/>
              </a:solidFill>
              <a:ln w="9525" cap="flat" cmpd="sng" algn="ctr">
                <a:solidFill>
                  <a:schemeClr val="tx1"/>
                </a:solidFill>
                <a:prstDash val="solid"/>
                <a:round/>
                <a:headEnd type="none" w="med" len="med"/>
                <a:tailEnd type="none" w="med" len="med"/>
              </a:ln>
              <a:effectLst/>
            </p:spPr>
            <p:txBody>
              <a:bodyPr/>
              <a:lstStyle/>
              <a:p>
                <a:pPr algn="r">
                  <a:defRPr/>
                </a:pPr>
                <a:endParaRPr lang="en-US" dirty="0">
                  <a:solidFill>
                    <a:srgbClr val="0070C0"/>
                  </a:solidFill>
                  <a:latin typeface="Arial" pitchFamily="34" charset="0"/>
                </a:endParaRPr>
              </a:p>
            </p:txBody>
          </p:sp>
          <p:sp>
            <p:nvSpPr>
              <p:cNvPr id="95" name="Plus 94"/>
              <p:cNvSpPr/>
              <p:nvPr/>
            </p:nvSpPr>
            <p:spPr bwMode="auto">
              <a:xfrm>
                <a:off x="5181600" y="5029200"/>
                <a:ext cx="228600" cy="228600"/>
              </a:xfrm>
              <a:prstGeom prst="mathPlus">
                <a:avLst>
                  <a:gd name="adj1" fmla="val 14631"/>
                </a:avLst>
              </a:prstGeom>
              <a:solidFill>
                <a:srgbClr val="0070C0"/>
              </a:solidFill>
              <a:ln w="9525" cap="flat" cmpd="sng" algn="ctr">
                <a:solidFill>
                  <a:schemeClr val="tx1"/>
                </a:solidFill>
                <a:prstDash val="solid"/>
                <a:round/>
                <a:headEnd type="none" w="med" len="med"/>
                <a:tailEnd type="none" w="med" len="med"/>
              </a:ln>
              <a:effectLst/>
            </p:spPr>
            <p:txBody>
              <a:bodyPr/>
              <a:lstStyle/>
              <a:p>
                <a:pPr algn="r">
                  <a:defRPr/>
                </a:pPr>
                <a:endParaRPr lang="en-US" dirty="0">
                  <a:solidFill>
                    <a:srgbClr val="0070C0"/>
                  </a:solidFill>
                  <a:latin typeface="Arial" pitchFamily="34" charset="0"/>
                </a:endParaRPr>
              </a:p>
            </p:txBody>
          </p:sp>
          <p:sp>
            <p:nvSpPr>
              <p:cNvPr id="96" name="Plus 95"/>
              <p:cNvSpPr/>
              <p:nvPr/>
            </p:nvSpPr>
            <p:spPr bwMode="auto">
              <a:xfrm>
                <a:off x="6172200" y="3581400"/>
                <a:ext cx="228600" cy="228600"/>
              </a:xfrm>
              <a:prstGeom prst="mathPlus">
                <a:avLst>
                  <a:gd name="adj1" fmla="val 14631"/>
                </a:avLst>
              </a:prstGeom>
              <a:solidFill>
                <a:srgbClr val="0070C0"/>
              </a:solidFill>
              <a:ln w="9525" cap="flat" cmpd="sng" algn="ctr">
                <a:solidFill>
                  <a:schemeClr val="tx1"/>
                </a:solidFill>
                <a:prstDash val="solid"/>
                <a:round/>
                <a:headEnd type="none" w="med" len="med"/>
                <a:tailEnd type="none" w="med" len="med"/>
              </a:ln>
              <a:effectLst/>
            </p:spPr>
            <p:txBody>
              <a:bodyPr/>
              <a:lstStyle/>
              <a:p>
                <a:pPr algn="r">
                  <a:defRPr/>
                </a:pPr>
                <a:endParaRPr lang="en-US" dirty="0">
                  <a:solidFill>
                    <a:srgbClr val="0070C0"/>
                  </a:solidFill>
                  <a:latin typeface="Arial" pitchFamily="34" charset="0"/>
                </a:endParaRPr>
              </a:p>
            </p:txBody>
          </p:sp>
          <p:sp>
            <p:nvSpPr>
              <p:cNvPr id="97" name="Plus 96"/>
              <p:cNvSpPr/>
              <p:nvPr/>
            </p:nvSpPr>
            <p:spPr bwMode="auto">
              <a:xfrm>
                <a:off x="6172200" y="4495800"/>
                <a:ext cx="228600" cy="228600"/>
              </a:xfrm>
              <a:prstGeom prst="mathPlus">
                <a:avLst>
                  <a:gd name="adj1" fmla="val 14631"/>
                </a:avLst>
              </a:prstGeom>
              <a:solidFill>
                <a:srgbClr val="0070C0"/>
              </a:solidFill>
              <a:ln w="9525" cap="flat" cmpd="sng" algn="ctr">
                <a:solidFill>
                  <a:schemeClr val="tx1"/>
                </a:solidFill>
                <a:prstDash val="solid"/>
                <a:round/>
                <a:headEnd type="none" w="med" len="med"/>
                <a:tailEnd type="none" w="med" len="med"/>
              </a:ln>
              <a:effectLst/>
            </p:spPr>
            <p:txBody>
              <a:bodyPr/>
              <a:lstStyle/>
              <a:p>
                <a:pPr algn="r">
                  <a:defRPr/>
                </a:pPr>
                <a:endParaRPr lang="en-US" dirty="0">
                  <a:solidFill>
                    <a:srgbClr val="0070C0"/>
                  </a:solidFill>
                  <a:latin typeface="Arial" pitchFamily="34" charset="0"/>
                </a:endParaRPr>
              </a:p>
            </p:txBody>
          </p:sp>
        </p:grpSp>
      </p:grpSp>
    </p:spTree>
    <p:extLst>
      <p:ext uri="{BB962C8B-B14F-4D97-AF65-F5344CB8AC3E}">
        <p14:creationId xmlns:p14="http://schemas.microsoft.com/office/powerpoint/2010/main" val="737089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3320"/>
                                        </p:tgtEl>
                                        <p:attrNameLst>
                                          <p:attrName>style.visibility</p:attrName>
                                        </p:attrNameLst>
                                      </p:cBhvr>
                                      <p:to>
                                        <p:strVal val="visible"/>
                                      </p:to>
                                    </p:set>
                                    <p:anim calcmode="lin" valueType="num">
                                      <p:cBhvr additive="base">
                                        <p:cTn id="12" dur="500" fill="hold"/>
                                        <p:tgtEl>
                                          <p:spTgt spid="53320"/>
                                        </p:tgtEl>
                                        <p:attrNameLst>
                                          <p:attrName>ppt_x</p:attrName>
                                        </p:attrNameLst>
                                      </p:cBhvr>
                                      <p:tavLst>
                                        <p:tav tm="0">
                                          <p:val>
                                            <p:strVal val="0-#ppt_w/2"/>
                                          </p:val>
                                        </p:tav>
                                        <p:tav tm="100000">
                                          <p:val>
                                            <p:strVal val="#ppt_x"/>
                                          </p:val>
                                        </p:tav>
                                      </p:tavLst>
                                    </p:anim>
                                    <p:anim calcmode="lin" valueType="num">
                                      <p:cBhvr additive="base">
                                        <p:cTn id="13" dur="500" fill="hold"/>
                                        <p:tgtEl>
                                          <p:spTgt spid="53320"/>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80"/>
                                        </p:tgtEl>
                                        <p:attrNameLst>
                                          <p:attrName>style.visibility</p:attrName>
                                        </p:attrNameLst>
                                      </p:cBhvr>
                                      <p:to>
                                        <p:strVal val="visible"/>
                                      </p:to>
                                    </p:set>
                                    <p:animEffect transition="in" filter="fade">
                                      <p:cBhvr>
                                        <p:cTn id="17" dur="2000"/>
                                        <p:tgtEl>
                                          <p:spTgt spid="8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3321"/>
                                        </p:tgtEl>
                                        <p:attrNameLst>
                                          <p:attrName>style.visibility</p:attrName>
                                        </p:attrNameLst>
                                      </p:cBhvr>
                                      <p:to>
                                        <p:strVal val="visible"/>
                                      </p:to>
                                    </p:set>
                                    <p:animEffect transition="in" filter="dissolve">
                                      <p:cBhvr>
                                        <p:cTn id="22" dur="500"/>
                                        <p:tgtEl>
                                          <p:spTgt spid="53321"/>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53325"/>
                                        </p:tgtEl>
                                        <p:attrNameLst>
                                          <p:attrName>style.visibility</p:attrName>
                                        </p:attrNameLst>
                                      </p:cBhvr>
                                      <p:to>
                                        <p:strVal val="visible"/>
                                      </p:to>
                                    </p:set>
                                    <p:animEffect transition="in" filter="dissolve">
                                      <p:cBhvr>
                                        <p:cTn id="25" dur="500"/>
                                        <p:tgtEl>
                                          <p:spTgt spid="53325"/>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53326"/>
                                        </p:tgtEl>
                                        <p:attrNameLst>
                                          <p:attrName>style.visibility</p:attrName>
                                        </p:attrNameLst>
                                      </p:cBhvr>
                                      <p:to>
                                        <p:strVal val="visible"/>
                                      </p:to>
                                    </p:set>
                                    <p:animEffect transition="in" filter="dissolve">
                                      <p:cBhvr>
                                        <p:cTn id="28" dur="500"/>
                                        <p:tgtEl>
                                          <p:spTgt spid="5332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53324"/>
                                        </p:tgtEl>
                                        <p:attrNameLst>
                                          <p:attrName>style.visibility</p:attrName>
                                        </p:attrNameLst>
                                      </p:cBhvr>
                                      <p:to>
                                        <p:strVal val="visible"/>
                                      </p:to>
                                    </p:set>
                                    <p:animEffect transition="in" filter="dissolve">
                                      <p:cBhvr>
                                        <p:cTn id="31" dur="500"/>
                                        <p:tgtEl>
                                          <p:spTgt spid="53324"/>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53327"/>
                                        </p:tgtEl>
                                        <p:attrNameLst>
                                          <p:attrName>style.visibility</p:attrName>
                                        </p:attrNameLst>
                                      </p:cBhvr>
                                      <p:to>
                                        <p:strVal val="visible"/>
                                      </p:to>
                                    </p:set>
                                    <p:animEffect transition="in" filter="dissolve">
                                      <p:cBhvr>
                                        <p:cTn id="34" dur="500"/>
                                        <p:tgtEl>
                                          <p:spTgt spid="533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327" grpId="0" animBg="1"/>
      <p:bldP spid="80" grpId="0" animBg="1"/>
      <p:bldP spid="53320" grpId="0"/>
      <p:bldP spid="53321" grpId="0"/>
      <p:bldP spid="53324" grpId="0" animBg="1"/>
      <p:bldP spid="53325" grpId="0" animBg="1"/>
      <p:bldP spid="5332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a:xfrm>
            <a:off x="2513012" y="2286000"/>
            <a:ext cx="2286000" cy="3352800"/>
          </a:xfrm>
          <a:prstGeom prst="rect">
            <a:avLst/>
          </a:prstGeom>
          <a:solidFill>
            <a:srgbClr val="2D2D8A">
              <a:alpha val="20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218" name="Rectangle 2"/>
          <p:cNvSpPr>
            <a:spLocks noGrp="1" noChangeArrowheads="1"/>
          </p:cNvSpPr>
          <p:nvPr>
            <p:ph type="title" idx="4294967295"/>
          </p:nvPr>
        </p:nvSpPr>
        <p:spPr>
          <a:xfrm>
            <a:off x="2001837" y="270457"/>
            <a:ext cx="7010400" cy="914400"/>
          </a:xfrm>
        </p:spPr>
        <p:txBody>
          <a:bodyPr>
            <a:normAutofit/>
          </a:bodyPr>
          <a:lstStyle/>
          <a:p>
            <a:pPr>
              <a:defRPr/>
            </a:pPr>
            <a:r>
              <a:rPr lang="en-US" dirty="0"/>
              <a:t>Cohort concept (cont)</a:t>
            </a:r>
            <a:endParaRPr lang="en-US" sz="2800" dirty="0"/>
          </a:p>
        </p:txBody>
      </p:sp>
      <p:sp>
        <p:nvSpPr>
          <p:cNvPr id="62468" name="Line 3"/>
          <p:cNvSpPr>
            <a:spLocks noChangeShapeType="1"/>
          </p:cNvSpPr>
          <p:nvPr/>
        </p:nvSpPr>
        <p:spPr bwMode="auto">
          <a:xfrm>
            <a:off x="2513012" y="2306638"/>
            <a:ext cx="0" cy="3352800"/>
          </a:xfrm>
          <a:prstGeom prst="line">
            <a:avLst/>
          </a:prstGeom>
          <a:noFill/>
          <a:ln w="28575">
            <a:solidFill>
              <a:schemeClr val="hlink"/>
            </a:solidFill>
            <a:round/>
            <a:headEnd/>
            <a:tailEnd/>
          </a:ln>
        </p:spPr>
        <p:txBody>
          <a:bodyPr/>
          <a:lstStyle/>
          <a:p>
            <a:endParaRPr lang="en-US" sz="1600"/>
          </a:p>
        </p:txBody>
      </p:sp>
      <p:sp>
        <p:nvSpPr>
          <p:cNvPr id="62469" name="Line 4"/>
          <p:cNvSpPr>
            <a:spLocks noChangeShapeType="1"/>
          </p:cNvSpPr>
          <p:nvPr/>
        </p:nvSpPr>
        <p:spPr bwMode="auto">
          <a:xfrm>
            <a:off x="3656012" y="2306638"/>
            <a:ext cx="0" cy="3352800"/>
          </a:xfrm>
          <a:prstGeom prst="line">
            <a:avLst/>
          </a:prstGeom>
          <a:noFill/>
          <a:ln w="9525">
            <a:solidFill>
              <a:schemeClr val="hlink"/>
            </a:solidFill>
            <a:prstDash val="dash"/>
            <a:round/>
            <a:headEnd/>
            <a:tailEnd/>
          </a:ln>
        </p:spPr>
        <p:txBody>
          <a:bodyPr/>
          <a:lstStyle/>
          <a:p>
            <a:endParaRPr lang="en-US"/>
          </a:p>
        </p:txBody>
      </p:sp>
      <p:sp>
        <p:nvSpPr>
          <p:cNvPr id="62470" name="Line 5"/>
          <p:cNvSpPr>
            <a:spLocks noChangeShapeType="1"/>
          </p:cNvSpPr>
          <p:nvPr/>
        </p:nvSpPr>
        <p:spPr bwMode="auto">
          <a:xfrm>
            <a:off x="4799012" y="2306638"/>
            <a:ext cx="0" cy="3352800"/>
          </a:xfrm>
          <a:prstGeom prst="line">
            <a:avLst/>
          </a:prstGeom>
          <a:noFill/>
          <a:ln w="28575">
            <a:solidFill>
              <a:schemeClr val="hlink"/>
            </a:solidFill>
            <a:round/>
            <a:headEnd/>
            <a:tailEnd/>
          </a:ln>
        </p:spPr>
        <p:txBody>
          <a:bodyPr/>
          <a:lstStyle/>
          <a:p>
            <a:endParaRPr lang="en-US"/>
          </a:p>
        </p:txBody>
      </p:sp>
      <p:sp>
        <p:nvSpPr>
          <p:cNvPr id="62471" name="Line 6"/>
          <p:cNvSpPr>
            <a:spLocks noChangeShapeType="1"/>
          </p:cNvSpPr>
          <p:nvPr/>
        </p:nvSpPr>
        <p:spPr bwMode="auto">
          <a:xfrm>
            <a:off x="5942012" y="2306638"/>
            <a:ext cx="0" cy="3352800"/>
          </a:xfrm>
          <a:prstGeom prst="line">
            <a:avLst/>
          </a:prstGeom>
          <a:noFill/>
          <a:ln w="9525">
            <a:solidFill>
              <a:schemeClr val="hlink"/>
            </a:solidFill>
            <a:prstDash val="dash"/>
            <a:round/>
            <a:headEnd/>
            <a:tailEnd/>
          </a:ln>
        </p:spPr>
        <p:txBody>
          <a:bodyPr/>
          <a:lstStyle/>
          <a:p>
            <a:endParaRPr lang="en-US"/>
          </a:p>
        </p:txBody>
      </p:sp>
      <p:sp>
        <p:nvSpPr>
          <p:cNvPr id="62472" name="Line 7"/>
          <p:cNvSpPr>
            <a:spLocks noChangeShapeType="1"/>
          </p:cNvSpPr>
          <p:nvPr/>
        </p:nvSpPr>
        <p:spPr bwMode="auto">
          <a:xfrm>
            <a:off x="7085012" y="2306638"/>
            <a:ext cx="0" cy="3352800"/>
          </a:xfrm>
          <a:prstGeom prst="line">
            <a:avLst/>
          </a:prstGeom>
          <a:noFill/>
          <a:ln w="28575">
            <a:solidFill>
              <a:schemeClr val="hlink"/>
            </a:solidFill>
            <a:round/>
            <a:headEnd/>
            <a:tailEnd/>
          </a:ln>
        </p:spPr>
        <p:txBody>
          <a:bodyPr/>
          <a:lstStyle/>
          <a:p>
            <a:endParaRPr lang="en-US"/>
          </a:p>
        </p:txBody>
      </p:sp>
      <p:sp>
        <p:nvSpPr>
          <p:cNvPr id="62473" name="Text Box 8"/>
          <p:cNvSpPr txBox="1">
            <a:spLocks noChangeArrowheads="1"/>
          </p:cNvSpPr>
          <p:nvPr/>
        </p:nvSpPr>
        <p:spPr bwMode="auto">
          <a:xfrm>
            <a:off x="2284412" y="1925639"/>
            <a:ext cx="1143000" cy="274637"/>
          </a:xfrm>
          <a:prstGeom prst="rect">
            <a:avLst/>
          </a:prstGeom>
          <a:noFill/>
          <a:ln w="9525">
            <a:noFill/>
            <a:miter lim="800000"/>
            <a:headEnd/>
            <a:tailEnd/>
          </a:ln>
        </p:spPr>
        <p:txBody>
          <a:bodyPr>
            <a:spAutoFit/>
          </a:bodyPr>
          <a:lstStyle/>
          <a:p>
            <a:pPr>
              <a:spcBef>
                <a:spcPct val="50000"/>
              </a:spcBef>
            </a:pPr>
            <a:r>
              <a:rPr lang="en-US" sz="1200">
                <a:latin typeface="Verdana" pitchFamily="34" charset="0"/>
              </a:rPr>
              <a:t>Enrollment</a:t>
            </a:r>
          </a:p>
        </p:txBody>
      </p:sp>
      <p:sp>
        <p:nvSpPr>
          <p:cNvPr id="62474" name="Text Box 9"/>
          <p:cNvSpPr txBox="1">
            <a:spLocks noChangeArrowheads="1"/>
          </p:cNvSpPr>
          <p:nvPr/>
        </p:nvSpPr>
        <p:spPr bwMode="auto">
          <a:xfrm>
            <a:off x="4570412" y="1939925"/>
            <a:ext cx="1143000" cy="274638"/>
          </a:xfrm>
          <a:prstGeom prst="rect">
            <a:avLst/>
          </a:prstGeom>
          <a:noFill/>
          <a:ln w="9525">
            <a:noFill/>
            <a:miter lim="800000"/>
            <a:headEnd/>
            <a:tailEnd/>
          </a:ln>
        </p:spPr>
        <p:txBody>
          <a:bodyPr>
            <a:spAutoFit/>
          </a:bodyPr>
          <a:lstStyle/>
          <a:p>
            <a:pPr>
              <a:spcBef>
                <a:spcPct val="50000"/>
              </a:spcBef>
            </a:pPr>
            <a:r>
              <a:rPr lang="en-US" sz="1200">
                <a:latin typeface="Verdana" pitchFamily="34" charset="0"/>
              </a:rPr>
              <a:t>1 Year</a:t>
            </a:r>
          </a:p>
        </p:txBody>
      </p:sp>
      <p:sp>
        <p:nvSpPr>
          <p:cNvPr id="62475" name="Text Box 10"/>
          <p:cNvSpPr txBox="1">
            <a:spLocks noChangeArrowheads="1"/>
          </p:cNvSpPr>
          <p:nvPr/>
        </p:nvSpPr>
        <p:spPr bwMode="auto">
          <a:xfrm>
            <a:off x="6856412" y="1925639"/>
            <a:ext cx="1143000" cy="274637"/>
          </a:xfrm>
          <a:prstGeom prst="rect">
            <a:avLst/>
          </a:prstGeom>
          <a:noFill/>
          <a:ln w="9525">
            <a:noFill/>
            <a:miter lim="800000"/>
            <a:headEnd/>
            <a:tailEnd/>
          </a:ln>
        </p:spPr>
        <p:txBody>
          <a:bodyPr>
            <a:spAutoFit/>
          </a:bodyPr>
          <a:lstStyle/>
          <a:p>
            <a:pPr>
              <a:spcBef>
                <a:spcPct val="50000"/>
              </a:spcBef>
            </a:pPr>
            <a:r>
              <a:rPr lang="en-US" sz="1200">
                <a:latin typeface="Verdana" pitchFamily="34" charset="0"/>
              </a:rPr>
              <a:t>2 Years</a:t>
            </a:r>
          </a:p>
        </p:txBody>
      </p:sp>
      <p:sp>
        <p:nvSpPr>
          <p:cNvPr id="62476" name="Text Box 11"/>
          <p:cNvSpPr txBox="1">
            <a:spLocks noChangeArrowheads="1"/>
          </p:cNvSpPr>
          <p:nvPr/>
        </p:nvSpPr>
        <p:spPr bwMode="auto">
          <a:xfrm>
            <a:off x="2513012" y="3373438"/>
            <a:ext cx="304800" cy="338554"/>
          </a:xfrm>
          <a:prstGeom prst="rect">
            <a:avLst/>
          </a:prstGeom>
          <a:noFill/>
          <a:ln w="9525">
            <a:noFill/>
            <a:miter lim="800000"/>
            <a:headEnd/>
            <a:tailEnd/>
          </a:ln>
        </p:spPr>
        <p:txBody>
          <a:bodyPr>
            <a:spAutoFit/>
          </a:bodyPr>
          <a:lstStyle/>
          <a:p>
            <a:pPr>
              <a:spcBef>
                <a:spcPct val="50000"/>
              </a:spcBef>
            </a:pPr>
            <a:r>
              <a:rPr lang="en-US" sz="1600" b="1">
                <a:solidFill>
                  <a:srgbClr val="00FF00"/>
                </a:solidFill>
                <a:latin typeface="Verdana" pitchFamily="34" charset="0"/>
              </a:rPr>
              <a:t>0</a:t>
            </a:r>
          </a:p>
        </p:txBody>
      </p:sp>
      <p:sp>
        <p:nvSpPr>
          <p:cNvPr id="62477" name="Line 12"/>
          <p:cNvSpPr>
            <a:spLocks noChangeShapeType="1"/>
          </p:cNvSpPr>
          <p:nvPr/>
        </p:nvSpPr>
        <p:spPr bwMode="auto">
          <a:xfrm>
            <a:off x="2817812" y="3525838"/>
            <a:ext cx="1066800" cy="0"/>
          </a:xfrm>
          <a:prstGeom prst="line">
            <a:avLst/>
          </a:prstGeom>
          <a:noFill/>
          <a:ln w="19050">
            <a:solidFill>
              <a:schemeClr val="tx1"/>
            </a:solidFill>
            <a:round/>
            <a:headEnd/>
            <a:tailEnd/>
          </a:ln>
        </p:spPr>
        <p:txBody>
          <a:bodyPr/>
          <a:lstStyle/>
          <a:p>
            <a:endParaRPr lang="en-US"/>
          </a:p>
        </p:txBody>
      </p:sp>
      <p:sp>
        <p:nvSpPr>
          <p:cNvPr id="62478" name="Text Box 13"/>
          <p:cNvSpPr txBox="1">
            <a:spLocks noChangeArrowheads="1"/>
          </p:cNvSpPr>
          <p:nvPr/>
        </p:nvSpPr>
        <p:spPr bwMode="auto">
          <a:xfrm>
            <a:off x="7618412" y="2667000"/>
            <a:ext cx="304800" cy="369332"/>
          </a:xfrm>
          <a:prstGeom prst="rect">
            <a:avLst/>
          </a:prstGeom>
          <a:noFill/>
          <a:ln w="9525">
            <a:noFill/>
            <a:miter lim="800000"/>
            <a:headEnd/>
            <a:tailEnd/>
          </a:ln>
        </p:spPr>
        <p:txBody>
          <a:bodyPr>
            <a:spAutoFit/>
          </a:bodyPr>
          <a:lstStyle/>
          <a:p>
            <a:pPr>
              <a:spcBef>
                <a:spcPct val="50000"/>
              </a:spcBef>
            </a:pPr>
            <a:r>
              <a:rPr lang="en-US" b="1">
                <a:solidFill>
                  <a:srgbClr val="00FF00"/>
                </a:solidFill>
                <a:latin typeface="Verdana" pitchFamily="34" charset="0"/>
              </a:rPr>
              <a:t>0</a:t>
            </a:r>
          </a:p>
        </p:txBody>
      </p:sp>
      <p:sp>
        <p:nvSpPr>
          <p:cNvPr id="62479" name="Text Box 14"/>
          <p:cNvSpPr txBox="1">
            <a:spLocks noChangeArrowheads="1"/>
          </p:cNvSpPr>
          <p:nvPr/>
        </p:nvSpPr>
        <p:spPr bwMode="auto">
          <a:xfrm>
            <a:off x="7847012" y="2667000"/>
            <a:ext cx="2743200" cy="369332"/>
          </a:xfrm>
          <a:prstGeom prst="rect">
            <a:avLst/>
          </a:prstGeom>
          <a:noFill/>
          <a:ln w="9525">
            <a:noFill/>
            <a:miter lim="800000"/>
            <a:headEnd/>
            <a:tailEnd/>
          </a:ln>
        </p:spPr>
        <p:txBody>
          <a:bodyPr>
            <a:spAutoFit/>
          </a:bodyPr>
          <a:lstStyle/>
          <a:p>
            <a:pPr>
              <a:spcBef>
                <a:spcPct val="50000"/>
              </a:spcBef>
            </a:pPr>
            <a:r>
              <a:rPr lang="en-US" b="1">
                <a:latin typeface="Verdana" pitchFamily="34" charset="0"/>
              </a:rPr>
              <a:t>= index date</a:t>
            </a:r>
          </a:p>
        </p:txBody>
      </p:sp>
      <p:sp>
        <p:nvSpPr>
          <p:cNvPr id="62480" name="Text Box 15"/>
          <p:cNvSpPr txBox="1">
            <a:spLocks noChangeArrowheads="1"/>
          </p:cNvSpPr>
          <p:nvPr/>
        </p:nvSpPr>
        <p:spPr bwMode="auto">
          <a:xfrm>
            <a:off x="7847012" y="3429872"/>
            <a:ext cx="2057400" cy="369332"/>
          </a:xfrm>
          <a:prstGeom prst="rect">
            <a:avLst/>
          </a:prstGeom>
          <a:noFill/>
          <a:ln w="9525">
            <a:noFill/>
            <a:miter lim="800000"/>
            <a:headEnd/>
            <a:tailEnd/>
          </a:ln>
        </p:spPr>
        <p:txBody>
          <a:bodyPr>
            <a:spAutoFit/>
          </a:bodyPr>
          <a:lstStyle/>
          <a:p>
            <a:pPr>
              <a:spcBef>
                <a:spcPct val="50000"/>
              </a:spcBef>
            </a:pPr>
            <a:r>
              <a:rPr lang="en-US" b="1" dirty="0">
                <a:latin typeface="Verdana" pitchFamily="34" charset="0"/>
              </a:rPr>
              <a:t>= outcome</a:t>
            </a:r>
          </a:p>
        </p:txBody>
      </p:sp>
      <p:sp>
        <p:nvSpPr>
          <p:cNvPr id="62481" name="Text Box 18"/>
          <p:cNvSpPr txBox="1">
            <a:spLocks noChangeArrowheads="1"/>
          </p:cNvSpPr>
          <p:nvPr/>
        </p:nvSpPr>
        <p:spPr bwMode="auto">
          <a:xfrm>
            <a:off x="8151812" y="2971800"/>
            <a:ext cx="2743200" cy="369332"/>
          </a:xfrm>
          <a:prstGeom prst="rect">
            <a:avLst/>
          </a:prstGeom>
          <a:noFill/>
          <a:ln w="9525">
            <a:noFill/>
            <a:miter lim="800000"/>
            <a:headEnd/>
            <a:tailEnd/>
          </a:ln>
        </p:spPr>
        <p:txBody>
          <a:bodyPr>
            <a:spAutoFit/>
          </a:bodyPr>
          <a:lstStyle/>
          <a:p>
            <a:pPr>
              <a:spcBef>
                <a:spcPct val="50000"/>
              </a:spcBef>
            </a:pPr>
            <a:r>
              <a:rPr lang="en-US" b="1" dirty="0">
                <a:latin typeface="Verdana" pitchFamily="34" charset="0"/>
              </a:rPr>
              <a:t>(start therapy)</a:t>
            </a:r>
          </a:p>
        </p:txBody>
      </p:sp>
      <p:sp>
        <p:nvSpPr>
          <p:cNvPr id="62482" name="Text Box 19"/>
          <p:cNvSpPr txBox="1">
            <a:spLocks noChangeArrowheads="1"/>
          </p:cNvSpPr>
          <p:nvPr/>
        </p:nvSpPr>
        <p:spPr bwMode="auto">
          <a:xfrm>
            <a:off x="7923212" y="3709988"/>
            <a:ext cx="2667000" cy="369332"/>
          </a:xfrm>
          <a:prstGeom prst="rect">
            <a:avLst/>
          </a:prstGeom>
          <a:noFill/>
          <a:ln w="9525">
            <a:noFill/>
            <a:miter lim="800000"/>
            <a:headEnd/>
            <a:tailEnd/>
          </a:ln>
        </p:spPr>
        <p:txBody>
          <a:bodyPr wrap="square">
            <a:spAutoFit/>
          </a:bodyPr>
          <a:lstStyle/>
          <a:p>
            <a:pPr>
              <a:spcBef>
                <a:spcPct val="50000"/>
              </a:spcBef>
            </a:pPr>
            <a:r>
              <a:rPr lang="en-US" b="1" dirty="0">
                <a:latin typeface="Verdana" pitchFamily="34" charset="0"/>
              </a:rPr>
              <a:t>(achieve lab value)</a:t>
            </a:r>
          </a:p>
        </p:txBody>
      </p:sp>
      <p:sp>
        <p:nvSpPr>
          <p:cNvPr id="62483" name="Text Box 20"/>
          <p:cNvSpPr txBox="1">
            <a:spLocks noChangeArrowheads="1"/>
          </p:cNvSpPr>
          <p:nvPr/>
        </p:nvSpPr>
        <p:spPr bwMode="auto">
          <a:xfrm>
            <a:off x="7237412" y="4267200"/>
            <a:ext cx="304800" cy="338554"/>
          </a:xfrm>
          <a:prstGeom prst="rect">
            <a:avLst/>
          </a:prstGeom>
          <a:noFill/>
          <a:ln w="9525">
            <a:noFill/>
            <a:miter lim="800000"/>
            <a:headEnd/>
            <a:tailEnd/>
          </a:ln>
        </p:spPr>
        <p:txBody>
          <a:bodyPr>
            <a:spAutoFit/>
          </a:bodyPr>
          <a:lstStyle/>
          <a:p>
            <a:pPr>
              <a:spcBef>
                <a:spcPct val="50000"/>
              </a:spcBef>
            </a:pPr>
            <a:r>
              <a:rPr lang="en-US" sz="1600" b="1">
                <a:solidFill>
                  <a:srgbClr val="00FF00"/>
                </a:solidFill>
                <a:latin typeface="Verdana" pitchFamily="34" charset="0"/>
              </a:rPr>
              <a:t>0</a:t>
            </a:r>
          </a:p>
        </p:txBody>
      </p:sp>
      <p:sp>
        <p:nvSpPr>
          <p:cNvPr id="62484" name="Line 21"/>
          <p:cNvSpPr>
            <a:spLocks noChangeShapeType="1"/>
          </p:cNvSpPr>
          <p:nvPr/>
        </p:nvSpPr>
        <p:spPr bwMode="auto">
          <a:xfrm>
            <a:off x="7542212" y="4495800"/>
            <a:ext cx="76200" cy="0"/>
          </a:xfrm>
          <a:prstGeom prst="line">
            <a:avLst/>
          </a:prstGeom>
          <a:noFill/>
          <a:ln w="19050">
            <a:solidFill>
              <a:schemeClr val="tx1"/>
            </a:solidFill>
            <a:round/>
            <a:headEnd/>
            <a:tailEnd/>
          </a:ln>
        </p:spPr>
        <p:txBody>
          <a:bodyPr/>
          <a:lstStyle/>
          <a:p>
            <a:endParaRPr lang="en-US"/>
          </a:p>
        </p:txBody>
      </p:sp>
      <p:sp>
        <p:nvSpPr>
          <p:cNvPr id="62485" name="Text Box 23"/>
          <p:cNvSpPr txBox="1">
            <a:spLocks noChangeArrowheads="1"/>
          </p:cNvSpPr>
          <p:nvPr/>
        </p:nvSpPr>
        <p:spPr bwMode="auto">
          <a:xfrm>
            <a:off x="7847012" y="4278313"/>
            <a:ext cx="2971800" cy="369332"/>
          </a:xfrm>
          <a:prstGeom prst="rect">
            <a:avLst/>
          </a:prstGeom>
          <a:noFill/>
          <a:ln w="9525">
            <a:noFill/>
            <a:miter lim="800000"/>
            <a:headEnd/>
            <a:tailEnd/>
          </a:ln>
        </p:spPr>
        <p:txBody>
          <a:bodyPr>
            <a:spAutoFit/>
          </a:bodyPr>
          <a:lstStyle/>
          <a:p>
            <a:pPr>
              <a:spcBef>
                <a:spcPct val="50000"/>
              </a:spcBef>
            </a:pPr>
            <a:r>
              <a:rPr lang="en-US" b="1" dirty="0">
                <a:latin typeface="Verdana" pitchFamily="34" charset="0"/>
              </a:rPr>
              <a:t>= patient experience</a:t>
            </a:r>
          </a:p>
        </p:txBody>
      </p:sp>
      <p:sp>
        <p:nvSpPr>
          <p:cNvPr id="62486" name="Text Box 24"/>
          <p:cNvSpPr txBox="1">
            <a:spLocks noChangeArrowheads="1"/>
          </p:cNvSpPr>
          <p:nvPr/>
        </p:nvSpPr>
        <p:spPr bwMode="auto">
          <a:xfrm>
            <a:off x="2535237" y="4897438"/>
            <a:ext cx="304800" cy="338554"/>
          </a:xfrm>
          <a:prstGeom prst="rect">
            <a:avLst/>
          </a:prstGeom>
          <a:noFill/>
          <a:ln w="9525">
            <a:noFill/>
            <a:miter lim="800000"/>
            <a:headEnd/>
            <a:tailEnd/>
          </a:ln>
        </p:spPr>
        <p:txBody>
          <a:bodyPr>
            <a:spAutoFit/>
          </a:bodyPr>
          <a:lstStyle/>
          <a:p>
            <a:pPr>
              <a:spcBef>
                <a:spcPct val="50000"/>
              </a:spcBef>
            </a:pPr>
            <a:r>
              <a:rPr lang="en-US" sz="1600" b="1">
                <a:solidFill>
                  <a:srgbClr val="00FF00"/>
                </a:solidFill>
                <a:latin typeface="Verdana" pitchFamily="34" charset="0"/>
              </a:rPr>
              <a:t>0</a:t>
            </a:r>
          </a:p>
        </p:txBody>
      </p:sp>
      <p:sp>
        <p:nvSpPr>
          <p:cNvPr id="62487" name="Line 25"/>
          <p:cNvSpPr>
            <a:spLocks noChangeShapeType="1"/>
          </p:cNvSpPr>
          <p:nvPr/>
        </p:nvSpPr>
        <p:spPr bwMode="auto">
          <a:xfrm>
            <a:off x="2840038" y="5049838"/>
            <a:ext cx="2416175" cy="0"/>
          </a:xfrm>
          <a:prstGeom prst="line">
            <a:avLst/>
          </a:prstGeom>
          <a:noFill/>
          <a:ln w="19050">
            <a:solidFill>
              <a:schemeClr val="tx1"/>
            </a:solidFill>
            <a:round/>
            <a:headEnd/>
            <a:tailEnd/>
          </a:ln>
        </p:spPr>
        <p:txBody>
          <a:bodyPr/>
          <a:lstStyle/>
          <a:p>
            <a:endParaRPr lang="en-US"/>
          </a:p>
        </p:txBody>
      </p:sp>
      <p:sp>
        <p:nvSpPr>
          <p:cNvPr id="62488" name="Text Box 27"/>
          <p:cNvSpPr txBox="1">
            <a:spLocks noChangeArrowheads="1"/>
          </p:cNvSpPr>
          <p:nvPr/>
        </p:nvSpPr>
        <p:spPr bwMode="auto">
          <a:xfrm>
            <a:off x="2513012" y="2459038"/>
            <a:ext cx="304800" cy="338554"/>
          </a:xfrm>
          <a:prstGeom prst="rect">
            <a:avLst/>
          </a:prstGeom>
          <a:noFill/>
          <a:ln w="9525">
            <a:noFill/>
            <a:miter lim="800000"/>
            <a:headEnd/>
            <a:tailEnd/>
          </a:ln>
        </p:spPr>
        <p:txBody>
          <a:bodyPr>
            <a:spAutoFit/>
          </a:bodyPr>
          <a:lstStyle/>
          <a:p>
            <a:pPr>
              <a:spcBef>
                <a:spcPct val="50000"/>
              </a:spcBef>
            </a:pPr>
            <a:r>
              <a:rPr lang="en-US" sz="1600" b="1">
                <a:solidFill>
                  <a:srgbClr val="00FF00"/>
                </a:solidFill>
                <a:latin typeface="Verdana" pitchFamily="34" charset="0"/>
              </a:rPr>
              <a:t>0</a:t>
            </a:r>
          </a:p>
        </p:txBody>
      </p:sp>
      <p:sp>
        <p:nvSpPr>
          <p:cNvPr id="62489" name="Line 28"/>
          <p:cNvSpPr>
            <a:spLocks noChangeShapeType="1"/>
          </p:cNvSpPr>
          <p:nvPr/>
        </p:nvSpPr>
        <p:spPr bwMode="auto">
          <a:xfrm>
            <a:off x="2817812" y="2611438"/>
            <a:ext cx="228600" cy="0"/>
          </a:xfrm>
          <a:prstGeom prst="line">
            <a:avLst/>
          </a:prstGeom>
          <a:noFill/>
          <a:ln w="19050">
            <a:solidFill>
              <a:schemeClr val="tx1"/>
            </a:solidFill>
            <a:round/>
            <a:headEnd/>
            <a:tailEnd/>
          </a:ln>
        </p:spPr>
        <p:txBody>
          <a:bodyPr/>
          <a:lstStyle/>
          <a:p>
            <a:endParaRPr lang="en-US" sz="1600"/>
          </a:p>
        </p:txBody>
      </p:sp>
      <p:sp>
        <p:nvSpPr>
          <p:cNvPr id="62490" name="Text Box 30"/>
          <p:cNvSpPr txBox="1">
            <a:spLocks noChangeArrowheads="1"/>
          </p:cNvSpPr>
          <p:nvPr/>
        </p:nvSpPr>
        <p:spPr bwMode="auto">
          <a:xfrm>
            <a:off x="2513012" y="3678238"/>
            <a:ext cx="304800" cy="338554"/>
          </a:xfrm>
          <a:prstGeom prst="rect">
            <a:avLst/>
          </a:prstGeom>
          <a:noFill/>
          <a:ln w="9525">
            <a:noFill/>
            <a:miter lim="800000"/>
            <a:headEnd/>
            <a:tailEnd/>
          </a:ln>
        </p:spPr>
        <p:txBody>
          <a:bodyPr>
            <a:spAutoFit/>
          </a:bodyPr>
          <a:lstStyle/>
          <a:p>
            <a:pPr>
              <a:spcBef>
                <a:spcPct val="50000"/>
              </a:spcBef>
            </a:pPr>
            <a:r>
              <a:rPr lang="en-US" sz="1600" b="1">
                <a:solidFill>
                  <a:srgbClr val="00FF00"/>
                </a:solidFill>
                <a:latin typeface="Verdana" pitchFamily="34" charset="0"/>
              </a:rPr>
              <a:t>0</a:t>
            </a:r>
          </a:p>
        </p:txBody>
      </p:sp>
      <p:sp>
        <p:nvSpPr>
          <p:cNvPr id="62491" name="Line 31"/>
          <p:cNvSpPr>
            <a:spLocks noChangeShapeType="1"/>
          </p:cNvSpPr>
          <p:nvPr/>
        </p:nvSpPr>
        <p:spPr bwMode="auto">
          <a:xfrm>
            <a:off x="2817812" y="3830638"/>
            <a:ext cx="1066800" cy="0"/>
          </a:xfrm>
          <a:prstGeom prst="line">
            <a:avLst/>
          </a:prstGeom>
          <a:noFill/>
          <a:ln w="19050">
            <a:solidFill>
              <a:schemeClr val="tx1"/>
            </a:solidFill>
            <a:round/>
            <a:headEnd/>
            <a:tailEnd/>
          </a:ln>
        </p:spPr>
        <p:txBody>
          <a:bodyPr/>
          <a:lstStyle/>
          <a:p>
            <a:endParaRPr lang="en-US"/>
          </a:p>
        </p:txBody>
      </p:sp>
      <p:sp>
        <p:nvSpPr>
          <p:cNvPr id="62492" name="Text Box 33"/>
          <p:cNvSpPr txBox="1">
            <a:spLocks noChangeArrowheads="1"/>
          </p:cNvSpPr>
          <p:nvPr/>
        </p:nvSpPr>
        <p:spPr bwMode="auto">
          <a:xfrm>
            <a:off x="2513012" y="4287838"/>
            <a:ext cx="304800" cy="338554"/>
          </a:xfrm>
          <a:prstGeom prst="rect">
            <a:avLst/>
          </a:prstGeom>
          <a:noFill/>
          <a:ln w="9525">
            <a:noFill/>
            <a:miter lim="800000"/>
            <a:headEnd/>
            <a:tailEnd/>
          </a:ln>
        </p:spPr>
        <p:txBody>
          <a:bodyPr>
            <a:spAutoFit/>
          </a:bodyPr>
          <a:lstStyle/>
          <a:p>
            <a:pPr>
              <a:spcBef>
                <a:spcPct val="50000"/>
              </a:spcBef>
            </a:pPr>
            <a:r>
              <a:rPr lang="en-US" sz="1600" b="1">
                <a:solidFill>
                  <a:srgbClr val="00FF00"/>
                </a:solidFill>
                <a:latin typeface="Verdana" pitchFamily="34" charset="0"/>
              </a:rPr>
              <a:t>0</a:t>
            </a:r>
          </a:p>
        </p:txBody>
      </p:sp>
      <p:sp>
        <p:nvSpPr>
          <p:cNvPr id="62493" name="Line 34"/>
          <p:cNvSpPr>
            <a:spLocks noChangeShapeType="1"/>
          </p:cNvSpPr>
          <p:nvPr/>
        </p:nvSpPr>
        <p:spPr bwMode="auto">
          <a:xfrm>
            <a:off x="2817812" y="4440238"/>
            <a:ext cx="2209800" cy="0"/>
          </a:xfrm>
          <a:prstGeom prst="line">
            <a:avLst/>
          </a:prstGeom>
          <a:noFill/>
          <a:ln w="19050">
            <a:solidFill>
              <a:schemeClr val="tx1"/>
            </a:solidFill>
            <a:round/>
            <a:headEnd/>
            <a:tailEnd/>
          </a:ln>
        </p:spPr>
        <p:txBody>
          <a:bodyPr/>
          <a:lstStyle/>
          <a:p>
            <a:endParaRPr lang="en-US"/>
          </a:p>
        </p:txBody>
      </p:sp>
      <p:sp>
        <p:nvSpPr>
          <p:cNvPr id="62494" name="Text Box 36"/>
          <p:cNvSpPr txBox="1">
            <a:spLocks noChangeArrowheads="1"/>
          </p:cNvSpPr>
          <p:nvPr/>
        </p:nvSpPr>
        <p:spPr bwMode="auto">
          <a:xfrm>
            <a:off x="2513012" y="5202238"/>
            <a:ext cx="304800" cy="338554"/>
          </a:xfrm>
          <a:prstGeom prst="rect">
            <a:avLst/>
          </a:prstGeom>
          <a:noFill/>
          <a:ln w="9525">
            <a:noFill/>
            <a:miter lim="800000"/>
            <a:headEnd/>
            <a:tailEnd/>
          </a:ln>
        </p:spPr>
        <p:txBody>
          <a:bodyPr>
            <a:spAutoFit/>
          </a:bodyPr>
          <a:lstStyle/>
          <a:p>
            <a:pPr>
              <a:spcBef>
                <a:spcPct val="50000"/>
              </a:spcBef>
            </a:pPr>
            <a:r>
              <a:rPr lang="en-US" sz="1600" b="1">
                <a:solidFill>
                  <a:srgbClr val="00FF00"/>
                </a:solidFill>
                <a:latin typeface="Verdana" pitchFamily="34" charset="0"/>
              </a:rPr>
              <a:t>0</a:t>
            </a:r>
          </a:p>
        </p:txBody>
      </p:sp>
      <p:sp>
        <p:nvSpPr>
          <p:cNvPr id="62495" name="Line 37"/>
          <p:cNvSpPr>
            <a:spLocks noChangeShapeType="1"/>
          </p:cNvSpPr>
          <p:nvPr/>
        </p:nvSpPr>
        <p:spPr bwMode="auto">
          <a:xfrm>
            <a:off x="2817812" y="5354638"/>
            <a:ext cx="2819400" cy="0"/>
          </a:xfrm>
          <a:prstGeom prst="line">
            <a:avLst/>
          </a:prstGeom>
          <a:noFill/>
          <a:ln w="19050">
            <a:solidFill>
              <a:schemeClr val="tx1"/>
            </a:solidFill>
            <a:round/>
            <a:headEnd/>
            <a:tailEnd/>
          </a:ln>
        </p:spPr>
        <p:txBody>
          <a:bodyPr/>
          <a:lstStyle/>
          <a:p>
            <a:endParaRPr lang="en-US"/>
          </a:p>
        </p:txBody>
      </p:sp>
      <p:sp>
        <p:nvSpPr>
          <p:cNvPr id="62496" name="Text Box 39"/>
          <p:cNvSpPr txBox="1">
            <a:spLocks noChangeArrowheads="1"/>
          </p:cNvSpPr>
          <p:nvPr/>
        </p:nvSpPr>
        <p:spPr bwMode="auto">
          <a:xfrm>
            <a:off x="2513012" y="3983038"/>
            <a:ext cx="304800" cy="338554"/>
          </a:xfrm>
          <a:prstGeom prst="rect">
            <a:avLst/>
          </a:prstGeom>
          <a:noFill/>
          <a:ln w="9525">
            <a:noFill/>
            <a:miter lim="800000"/>
            <a:headEnd/>
            <a:tailEnd/>
          </a:ln>
        </p:spPr>
        <p:txBody>
          <a:bodyPr>
            <a:spAutoFit/>
          </a:bodyPr>
          <a:lstStyle/>
          <a:p>
            <a:pPr>
              <a:spcBef>
                <a:spcPct val="50000"/>
              </a:spcBef>
            </a:pPr>
            <a:r>
              <a:rPr lang="en-US" sz="1600" b="1">
                <a:solidFill>
                  <a:srgbClr val="00FF00"/>
                </a:solidFill>
                <a:latin typeface="Verdana" pitchFamily="34" charset="0"/>
              </a:rPr>
              <a:t>0</a:t>
            </a:r>
          </a:p>
        </p:txBody>
      </p:sp>
      <p:sp>
        <p:nvSpPr>
          <p:cNvPr id="62497" name="Line 40"/>
          <p:cNvSpPr>
            <a:spLocks noChangeShapeType="1"/>
          </p:cNvSpPr>
          <p:nvPr/>
        </p:nvSpPr>
        <p:spPr bwMode="auto">
          <a:xfrm>
            <a:off x="2817813" y="4135438"/>
            <a:ext cx="2035175" cy="0"/>
          </a:xfrm>
          <a:prstGeom prst="line">
            <a:avLst/>
          </a:prstGeom>
          <a:noFill/>
          <a:ln w="19050">
            <a:solidFill>
              <a:schemeClr val="tx1"/>
            </a:solidFill>
            <a:round/>
            <a:headEnd/>
            <a:tailEnd/>
          </a:ln>
        </p:spPr>
        <p:txBody>
          <a:bodyPr/>
          <a:lstStyle/>
          <a:p>
            <a:endParaRPr lang="en-US"/>
          </a:p>
        </p:txBody>
      </p:sp>
      <p:sp>
        <p:nvSpPr>
          <p:cNvPr id="62498" name="Text Box 42"/>
          <p:cNvSpPr txBox="1">
            <a:spLocks noChangeArrowheads="1"/>
          </p:cNvSpPr>
          <p:nvPr/>
        </p:nvSpPr>
        <p:spPr bwMode="auto">
          <a:xfrm>
            <a:off x="2513012" y="2763838"/>
            <a:ext cx="304800" cy="338554"/>
          </a:xfrm>
          <a:prstGeom prst="rect">
            <a:avLst/>
          </a:prstGeom>
          <a:noFill/>
          <a:ln w="9525">
            <a:noFill/>
            <a:miter lim="800000"/>
            <a:headEnd/>
            <a:tailEnd/>
          </a:ln>
        </p:spPr>
        <p:txBody>
          <a:bodyPr>
            <a:spAutoFit/>
          </a:bodyPr>
          <a:lstStyle/>
          <a:p>
            <a:pPr>
              <a:spcBef>
                <a:spcPct val="50000"/>
              </a:spcBef>
            </a:pPr>
            <a:r>
              <a:rPr lang="en-US" sz="1600" b="1">
                <a:solidFill>
                  <a:srgbClr val="00FF00"/>
                </a:solidFill>
                <a:latin typeface="Verdana" pitchFamily="34" charset="0"/>
              </a:rPr>
              <a:t>0</a:t>
            </a:r>
          </a:p>
        </p:txBody>
      </p:sp>
      <p:sp>
        <p:nvSpPr>
          <p:cNvPr id="62499" name="Line 43"/>
          <p:cNvSpPr>
            <a:spLocks noChangeShapeType="1"/>
          </p:cNvSpPr>
          <p:nvPr/>
        </p:nvSpPr>
        <p:spPr bwMode="auto">
          <a:xfrm>
            <a:off x="2817812" y="2916238"/>
            <a:ext cx="228600" cy="0"/>
          </a:xfrm>
          <a:prstGeom prst="line">
            <a:avLst/>
          </a:prstGeom>
          <a:noFill/>
          <a:ln w="19050">
            <a:solidFill>
              <a:schemeClr val="tx1"/>
            </a:solidFill>
            <a:round/>
            <a:headEnd/>
            <a:tailEnd/>
          </a:ln>
        </p:spPr>
        <p:txBody>
          <a:bodyPr/>
          <a:lstStyle/>
          <a:p>
            <a:endParaRPr lang="en-US" sz="1600"/>
          </a:p>
        </p:txBody>
      </p:sp>
      <p:sp>
        <p:nvSpPr>
          <p:cNvPr id="62500" name="Text Box 45"/>
          <p:cNvSpPr txBox="1">
            <a:spLocks noChangeArrowheads="1"/>
          </p:cNvSpPr>
          <p:nvPr/>
        </p:nvSpPr>
        <p:spPr bwMode="auto">
          <a:xfrm>
            <a:off x="2513012" y="3068638"/>
            <a:ext cx="304800" cy="338554"/>
          </a:xfrm>
          <a:prstGeom prst="rect">
            <a:avLst/>
          </a:prstGeom>
          <a:noFill/>
          <a:ln w="9525">
            <a:noFill/>
            <a:miter lim="800000"/>
            <a:headEnd/>
            <a:tailEnd/>
          </a:ln>
        </p:spPr>
        <p:txBody>
          <a:bodyPr>
            <a:spAutoFit/>
          </a:bodyPr>
          <a:lstStyle/>
          <a:p>
            <a:pPr>
              <a:spcBef>
                <a:spcPct val="50000"/>
              </a:spcBef>
            </a:pPr>
            <a:r>
              <a:rPr lang="en-US" sz="1600" b="1">
                <a:solidFill>
                  <a:srgbClr val="00FF00"/>
                </a:solidFill>
                <a:latin typeface="Verdana" pitchFamily="34" charset="0"/>
              </a:rPr>
              <a:t>0</a:t>
            </a:r>
          </a:p>
        </p:txBody>
      </p:sp>
      <p:sp>
        <p:nvSpPr>
          <p:cNvPr id="62501" name="Line 46"/>
          <p:cNvSpPr>
            <a:spLocks noChangeShapeType="1"/>
          </p:cNvSpPr>
          <p:nvPr/>
        </p:nvSpPr>
        <p:spPr bwMode="auto">
          <a:xfrm>
            <a:off x="2817812" y="3221038"/>
            <a:ext cx="609600" cy="0"/>
          </a:xfrm>
          <a:prstGeom prst="line">
            <a:avLst/>
          </a:prstGeom>
          <a:noFill/>
          <a:ln w="19050">
            <a:solidFill>
              <a:schemeClr val="tx1"/>
            </a:solidFill>
            <a:round/>
            <a:headEnd/>
            <a:tailEnd/>
          </a:ln>
        </p:spPr>
        <p:txBody>
          <a:bodyPr/>
          <a:lstStyle/>
          <a:p>
            <a:endParaRPr lang="en-US"/>
          </a:p>
        </p:txBody>
      </p:sp>
      <p:sp>
        <p:nvSpPr>
          <p:cNvPr id="62502" name="Text Box 48"/>
          <p:cNvSpPr txBox="1">
            <a:spLocks noChangeArrowheads="1"/>
          </p:cNvSpPr>
          <p:nvPr/>
        </p:nvSpPr>
        <p:spPr bwMode="auto">
          <a:xfrm>
            <a:off x="2513012" y="4592638"/>
            <a:ext cx="304800" cy="338554"/>
          </a:xfrm>
          <a:prstGeom prst="rect">
            <a:avLst/>
          </a:prstGeom>
          <a:noFill/>
          <a:ln w="9525">
            <a:noFill/>
            <a:miter lim="800000"/>
            <a:headEnd/>
            <a:tailEnd/>
          </a:ln>
        </p:spPr>
        <p:txBody>
          <a:bodyPr>
            <a:spAutoFit/>
          </a:bodyPr>
          <a:lstStyle/>
          <a:p>
            <a:pPr>
              <a:spcBef>
                <a:spcPct val="50000"/>
              </a:spcBef>
            </a:pPr>
            <a:r>
              <a:rPr lang="en-US" sz="1600" b="1">
                <a:solidFill>
                  <a:srgbClr val="00FF00"/>
                </a:solidFill>
                <a:latin typeface="Verdana" pitchFamily="34" charset="0"/>
              </a:rPr>
              <a:t>0</a:t>
            </a:r>
          </a:p>
        </p:txBody>
      </p:sp>
      <p:sp>
        <p:nvSpPr>
          <p:cNvPr id="62503" name="Line 49"/>
          <p:cNvSpPr>
            <a:spLocks noChangeShapeType="1"/>
          </p:cNvSpPr>
          <p:nvPr/>
        </p:nvSpPr>
        <p:spPr bwMode="auto">
          <a:xfrm>
            <a:off x="2817812" y="4745038"/>
            <a:ext cx="2209800" cy="0"/>
          </a:xfrm>
          <a:prstGeom prst="line">
            <a:avLst/>
          </a:prstGeom>
          <a:noFill/>
          <a:ln w="19050">
            <a:solidFill>
              <a:schemeClr val="tx1"/>
            </a:solidFill>
            <a:round/>
            <a:headEnd/>
            <a:tailEnd/>
          </a:ln>
        </p:spPr>
        <p:txBody>
          <a:bodyPr/>
          <a:lstStyle/>
          <a:p>
            <a:endParaRPr lang="en-US"/>
          </a:p>
        </p:txBody>
      </p:sp>
      <p:sp>
        <p:nvSpPr>
          <p:cNvPr id="62504" name="Text Box 51"/>
          <p:cNvSpPr txBox="1">
            <a:spLocks noChangeArrowheads="1"/>
          </p:cNvSpPr>
          <p:nvPr/>
        </p:nvSpPr>
        <p:spPr bwMode="auto">
          <a:xfrm>
            <a:off x="2001837" y="3373439"/>
            <a:ext cx="304800" cy="244475"/>
          </a:xfrm>
          <a:prstGeom prst="rect">
            <a:avLst/>
          </a:prstGeom>
          <a:noFill/>
          <a:ln w="9525">
            <a:noFill/>
            <a:miter lim="800000"/>
            <a:headEnd/>
            <a:tailEnd/>
          </a:ln>
        </p:spPr>
        <p:txBody>
          <a:bodyPr>
            <a:spAutoFit/>
          </a:bodyPr>
          <a:lstStyle/>
          <a:p>
            <a:pPr>
              <a:spcBef>
                <a:spcPct val="50000"/>
              </a:spcBef>
            </a:pPr>
            <a:r>
              <a:rPr lang="en-US" sz="1000" b="1">
                <a:latin typeface="Verdana" pitchFamily="34" charset="0"/>
              </a:rPr>
              <a:t>1</a:t>
            </a:r>
          </a:p>
        </p:txBody>
      </p:sp>
      <p:sp>
        <p:nvSpPr>
          <p:cNvPr id="62505" name="Line 52"/>
          <p:cNvSpPr>
            <a:spLocks noChangeShapeType="1"/>
          </p:cNvSpPr>
          <p:nvPr/>
        </p:nvSpPr>
        <p:spPr bwMode="auto">
          <a:xfrm>
            <a:off x="2284412" y="3525838"/>
            <a:ext cx="304800" cy="0"/>
          </a:xfrm>
          <a:prstGeom prst="line">
            <a:avLst/>
          </a:prstGeom>
          <a:noFill/>
          <a:ln w="9525">
            <a:solidFill>
              <a:schemeClr val="tx1"/>
            </a:solidFill>
            <a:prstDash val="dash"/>
            <a:round/>
            <a:headEnd/>
            <a:tailEnd/>
          </a:ln>
        </p:spPr>
        <p:txBody>
          <a:bodyPr/>
          <a:lstStyle/>
          <a:p>
            <a:endParaRPr lang="en-US"/>
          </a:p>
        </p:txBody>
      </p:sp>
      <p:sp>
        <p:nvSpPr>
          <p:cNvPr id="62506" name="Text Box 53"/>
          <p:cNvSpPr txBox="1">
            <a:spLocks noChangeArrowheads="1"/>
          </p:cNvSpPr>
          <p:nvPr/>
        </p:nvSpPr>
        <p:spPr bwMode="auto">
          <a:xfrm>
            <a:off x="1979612" y="4897439"/>
            <a:ext cx="304800" cy="244475"/>
          </a:xfrm>
          <a:prstGeom prst="rect">
            <a:avLst/>
          </a:prstGeom>
          <a:noFill/>
          <a:ln w="9525">
            <a:noFill/>
            <a:miter lim="800000"/>
            <a:headEnd/>
            <a:tailEnd/>
          </a:ln>
        </p:spPr>
        <p:txBody>
          <a:bodyPr>
            <a:spAutoFit/>
          </a:bodyPr>
          <a:lstStyle/>
          <a:p>
            <a:pPr>
              <a:spcBef>
                <a:spcPct val="50000"/>
              </a:spcBef>
            </a:pPr>
            <a:r>
              <a:rPr lang="en-US" sz="1000" b="1">
                <a:latin typeface="Verdana" pitchFamily="34" charset="0"/>
              </a:rPr>
              <a:t>2</a:t>
            </a:r>
          </a:p>
        </p:txBody>
      </p:sp>
      <p:sp>
        <p:nvSpPr>
          <p:cNvPr id="62507" name="Text Box 54"/>
          <p:cNvSpPr txBox="1">
            <a:spLocks noChangeArrowheads="1"/>
          </p:cNvSpPr>
          <p:nvPr/>
        </p:nvSpPr>
        <p:spPr bwMode="auto">
          <a:xfrm>
            <a:off x="2001837" y="2459039"/>
            <a:ext cx="304800" cy="244475"/>
          </a:xfrm>
          <a:prstGeom prst="rect">
            <a:avLst/>
          </a:prstGeom>
          <a:noFill/>
          <a:ln w="9525">
            <a:noFill/>
            <a:miter lim="800000"/>
            <a:headEnd/>
            <a:tailEnd/>
          </a:ln>
        </p:spPr>
        <p:txBody>
          <a:bodyPr>
            <a:spAutoFit/>
          </a:bodyPr>
          <a:lstStyle/>
          <a:p>
            <a:pPr>
              <a:spcBef>
                <a:spcPct val="50000"/>
              </a:spcBef>
            </a:pPr>
            <a:r>
              <a:rPr lang="en-US" sz="1000" b="1">
                <a:latin typeface="Verdana" pitchFamily="34" charset="0"/>
              </a:rPr>
              <a:t>3</a:t>
            </a:r>
          </a:p>
        </p:txBody>
      </p:sp>
      <p:sp>
        <p:nvSpPr>
          <p:cNvPr id="62508" name="Text Box 55"/>
          <p:cNvSpPr txBox="1">
            <a:spLocks noChangeArrowheads="1"/>
          </p:cNvSpPr>
          <p:nvPr/>
        </p:nvSpPr>
        <p:spPr bwMode="auto">
          <a:xfrm>
            <a:off x="1979612" y="3678239"/>
            <a:ext cx="304800" cy="244475"/>
          </a:xfrm>
          <a:prstGeom prst="rect">
            <a:avLst/>
          </a:prstGeom>
          <a:noFill/>
          <a:ln w="9525">
            <a:noFill/>
            <a:miter lim="800000"/>
            <a:headEnd/>
            <a:tailEnd/>
          </a:ln>
        </p:spPr>
        <p:txBody>
          <a:bodyPr>
            <a:spAutoFit/>
          </a:bodyPr>
          <a:lstStyle/>
          <a:p>
            <a:pPr>
              <a:spcBef>
                <a:spcPct val="50000"/>
              </a:spcBef>
            </a:pPr>
            <a:r>
              <a:rPr lang="en-US" sz="1000" b="1">
                <a:latin typeface="Verdana" pitchFamily="34" charset="0"/>
              </a:rPr>
              <a:t>4</a:t>
            </a:r>
          </a:p>
        </p:txBody>
      </p:sp>
      <p:sp>
        <p:nvSpPr>
          <p:cNvPr id="62509" name="Text Box 56"/>
          <p:cNvSpPr txBox="1">
            <a:spLocks noChangeArrowheads="1"/>
          </p:cNvSpPr>
          <p:nvPr/>
        </p:nvSpPr>
        <p:spPr bwMode="auto">
          <a:xfrm>
            <a:off x="1979612" y="4287839"/>
            <a:ext cx="304800" cy="244475"/>
          </a:xfrm>
          <a:prstGeom prst="rect">
            <a:avLst/>
          </a:prstGeom>
          <a:noFill/>
          <a:ln w="9525">
            <a:noFill/>
            <a:miter lim="800000"/>
            <a:headEnd/>
            <a:tailEnd/>
          </a:ln>
        </p:spPr>
        <p:txBody>
          <a:bodyPr>
            <a:spAutoFit/>
          </a:bodyPr>
          <a:lstStyle/>
          <a:p>
            <a:pPr>
              <a:spcBef>
                <a:spcPct val="50000"/>
              </a:spcBef>
            </a:pPr>
            <a:r>
              <a:rPr lang="en-US" sz="1000" b="1">
                <a:latin typeface="Verdana" pitchFamily="34" charset="0"/>
              </a:rPr>
              <a:t>5</a:t>
            </a:r>
          </a:p>
        </p:txBody>
      </p:sp>
      <p:sp>
        <p:nvSpPr>
          <p:cNvPr id="62510" name="Text Box 57"/>
          <p:cNvSpPr txBox="1">
            <a:spLocks noChangeArrowheads="1"/>
          </p:cNvSpPr>
          <p:nvPr/>
        </p:nvSpPr>
        <p:spPr bwMode="auto">
          <a:xfrm>
            <a:off x="1979612" y="5202239"/>
            <a:ext cx="304800" cy="244475"/>
          </a:xfrm>
          <a:prstGeom prst="rect">
            <a:avLst/>
          </a:prstGeom>
          <a:noFill/>
          <a:ln w="9525">
            <a:noFill/>
            <a:miter lim="800000"/>
            <a:headEnd/>
            <a:tailEnd/>
          </a:ln>
        </p:spPr>
        <p:txBody>
          <a:bodyPr>
            <a:spAutoFit/>
          </a:bodyPr>
          <a:lstStyle/>
          <a:p>
            <a:pPr>
              <a:spcBef>
                <a:spcPct val="50000"/>
              </a:spcBef>
            </a:pPr>
            <a:r>
              <a:rPr lang="en-US" sz="1000" b="1">
                <a:latin typeface="Verdana" pitchFamily="34" charset="0"/>
              </a:rPr>
              <a:t>6</a:t>
            </a:r>
          </a:p>
        </p:txBody>
      </p:sp>
      <p:sp>
        <p:nvSpPr>
          <p:cNvPr id="62511" name="Text Box 58"/>
          <p:cNvSpPr txBox="1">
            <a:spLocks noChangeArrowheads="1"/>
          </p:cNvSpPr>
          <p:nvPr/>
        </p:nvSpPr>
        <p:spPr bwMode="auto">
          <a:xfrm>
            <a:off x="1979612" y="3983039"/>
            <a:ext cx="304800" cy="244475"/>
          </a:xfrm>
          <a:prstGeom prst="rect">
            <a:avLst/>
          </a:prstGeom>
          <a:noFill/>
          <a:ln w="9525">
            <a:noFill/>
            <a:miter lim="800000"/>
            <a:headEnd/>
            <a:tailEnd/>
          </a:ln>
        </p:spPr>
        <p:txBody>
          <a:bodyPr>
            <a:spAutoFit/>
          </a:bodyPr>
          <a:lstStyle/>
          <a:p>
            <a:pPr>
              <a:spcBef>
                <a:spcPct val="50000"/>
              </a:spcBef>
            </a:pPr>
            <a:r>
              <a:rPr lang="en-US" sz="1000" b="1">
                <a:latin typeface="Verdana" pitchFamily="34" charset="0"/>
              </a:rPr>
              <a:t>7</a:t>
            </a:r>
          </a:p>
        </p:txBody>
      </p:sp>
      <p:sp>
        <p:nvSpPr>
          <p:cNvPr id="62512" name="Text Box 59"/>
          <p:cNvSpPr txBox="1">
            <a:spLocks noChangeArrowheads="1"/>
          </p:cNvSpPr>
          <p:nvPr/>
        </p:nvSpPr>
        <p:spPr bwMode="auto">
          <a:xfrm>
            <a:off x="2001837" y="2763839"/>
            <a:ext cx="304800" cy="244475"/>
          </a:xfrm>
          <a:prstGeom prst="rect">
            <a:avLst/>
          </a:prstGeom>
          <a:noFill/>
          <a:ln w="9525">
            <a:noFill/>
            <a:miter lim="800000"/>
            <a:headEnd/>
            <a:tailEnd/>
          </a:ln>
        </p:spPr>
        <p:txBody>
          <a:bodyPr>
            <a:spAutoFit/>
          </a:bodyPr>
          <a:lstStyle/>
          <a:p>
            <a:pPr>
              <a:spcBef>
                <a:spcPct val="50000"/>
              </a:spcBef>
            </a:pPr>
            <a:r>
              <a:rPr lang="en-US" sz="1000" b="1">
                <a:latin typeface="Verdana" pitchFamily="34" charset="0"/>
              </a:rPr>
              <a:t>8</a:t>
            </a:r>
          </a:p>
        </p:txBody>
      </p:sp>
      <p:sp>
        <p:nvSpPr>
          <p:cNvPr id="62513" name="Text Box 60"/>
          <p:cNvSpPr txBox="1">
            <a:spLocks noChangeArrowheads="1"/>
          </p:cNvSpPr>
          <p:nvPr/>
        </p:nvSpPr>
        <p:spPr bwMode="auto">
          <a:xfrm>
            <a:off x="2001837" y="3068639"/>
            <a:ext cx="304800" cy="244475"/>
          </a:xfrm>
          <a:prstGeom prst="rect">
            <a:avLst/>
          </a:prstGeom>
          <a:noFill/>
          <a:ln w="9525">
            <a:noFill/>
            <a:miter lim="800000"/>
            <a:headEnd/>
            <a:tailEnd/>
          </a:ln>
        </p:spPr>
        <p:txBody>
          <a:bodyPr>
            <a:spAutoFit/>
          </a:bodyPr>
          <a:lstStyle/>
          <a:p>
            <a:pPr>
              <a:spcBef>
                <a:spcPct val="50000"/>
              </a:spcBef>
            </a:pPr>
            <a:r>
              <a:rPr lang="en-US" sz="1000" b="1">
                <a:latin typeface="Verdana" pitchFamily="34" charset="0"/>
              </a:rPr>
              <a:t>9</a:t>
            </a:r>
          </a:p>
        </p:txBody>
      </p:sp>
      <p:sp>
        <p:nvSpPr>
          <p:cNvPr id="62514" name="Text Box 61"/>
          <p:cNvSpPr txBox="1">
            <a:spLocks noChangeArrowheads="1"/>
          </p:cNvSpPr>
          <p:nvPr/>
        </p:nvSpPr>
        <p:spPr bwMode="auto">
          <a:xfrm>
            <a:off x="1903412" y="4592639"/>
            <a:ext cx="457200" cy="244475"/>
          </a:xfrm>
          <a:prstGeom prst="rect">
            <a:avLst/>
          </a:prstGeom>
          <a:noFill/>
          <a:ln w="9525">
            <a:noFill/>
            <a:miter lim="800000"/>
            <a:headEnd/>
            <a:tailEnd/>
          </a:ln>
        </p:spPr>
        <p:txBody>
          <a:bodyPr>
            <a:spAutoFit/>
          </a:bodyPr>
          <a:lstStyle/>
          <a:p>
            <a:pPr>
              <a:spcBef>
                <a:spcPct val="50000"/>
              </a:spcBef>
            </a:pPr>
            <a:r>
              <a:rPr lang="en-US" sz="1000" b="1">
                <a:latin typeface="Verdana" pitchFamily="34" charset="0"/>
              </a:rPr>
              <a:t>10</a:t>
            </a:r>
          </a:p>
        </p:txBody>
      </p:sp>
      <p:sp>
        <p:nvSpPr>
          <p:cNvPr id="62515" name="Text Box 62"/>
          <p:cNvSpPr txBox="1">
            <a:spLocks noChangeArrowheads="1"/>
          </p:cNvSpPr>
          <p:nvPr/>
        </p:nvSpPr>
        <p:spPr bwMode="auto">
          <a:xfrm>
            <a:off x="1674812" y="2154239"/>
            <a:ext cx="914400" cy="274637"/>
          </a:xfrm>
          <a:prstGeom prst="rect">
            <a:avLst/>
          </a:prstGeom>
          <a:noFill/>
          <a:ln w="9525">
            <a:noFill/>
            <a:miter lim="800000"/>
            <a:headEnd/>
            <a:tailEnd/>
          </a:ln>
        </p:spPr>
        <p:txBody>
          <a:bodyPr>
            <a:spAutoFit/>
          </a:bodyPr>
          <a:lstStyle/>
          <a:p>
            <a:pPr>
              <a:spcBef>
                <a:spcPct val="50000"/>
              </a:spcBef>
            </a:pPr>
            <a:r>
              <a:rPr lang="en-US" sz="1200">
                <a:latin typeface="Verdana" pitchFamily="34" charset="0"/>
              </a:rPr>
              <a:t>Patient #</a:t>
            </a:r>
          </a:p>
        </p:txBody>
      </p:sp>
      <p:sp>
        <p:nvSpPr>
          <p:cNvPr id="55359" name="Text Box 63"/>
          <p:cNvSpPr txBox="1">
            <a:spLocks noChangeArrowheads="1"/>
          </p:cNvSpPr>
          <p:nvPr/>
        </p:nvSpPr>
        <p:spPr bwMode="auto">
          <a:xfrm>
            <a:off x="1827212" y="5940426"/>
            <a:ext cx="6781800" cy="307975"/>
          </a:xfrm>
          <a:prstGeom prst="rect">
            <a:avLst/>
          </a:prstGeom>
          <a:noFill/>
          <a:ln w="9525">
            <a:noFill/>
            <a:miter lim="800000"/>
            <a:headEnd/>
            <a:tailEnd/>
          </a:ln>
        </p:spPr>
        <p:txBody>
          <a:bodyPr>
            <a:spAutoFit/>
          </a:bodyPr>
          <a:lstStyle/>
          <a:p>
            <a:pPr>
              <a:spcBef>
                <a:spcPct val="50000"/>
              </a:spcBef>
              <a:defRPr/>
            </a:pPr>
            <a:r>
              <a:rPr lang="en-US" sz="1400" b="1" dirty="0">
                <a:solidFill>
                  <a:schemeClr val="accent2">
                    <a:lumMod val="75000"/>
                  </a:schemeClr>
                </a:solidFill>
                <a:latin typeface="Verdana" pitchFamily="34" charset="0"/>
              </a:rPr>
              <a:t>What % of new diabetic patients were controlled within 1 year?</a:t>
            </a:r>
          </a:p>
        </p:txBody>
      </p:sp>
      <p:sp>
        <p:nvSpPr>
          <p:cNvPr id="55360" name="Text Box 64"/>
          <p:cNvSpPr txBox="1">
            <a:spLocks noChangeArrowheads="1"/>
          </p:cNvSpPr>
          <p:nvPr/>
        </p:nvSpPr>
        <p:spPr bwMode="auto">
          <a:xfrm>
            <a:off x="8380412" y="5910264"/>
            <a:ext cx="1905000" cy="338137"/>
          </a:xfrm>
          <a:prstGeom prst="rect">
            <a:avLst/>
          </a:prstGeom>
          <a:noFill/>
          <a:ln w="9525">
            <a:noFill/>
            <a:miter lim="800000"/>
            <a:headEnd/>
            <a:tailEnd/>
          </a:ln>
        </p:spPr>
        <p:txBody>
          <a:bodyPr>
            <a:spAutoFit/>
          </a:bodyPr>
          <a:lstStyle/>
          <a:p>
            <a:pPr>
              <a:spcBef>
                <a:spcPct val="50000"/>
              </a:spcBef>
            </a:pPr>
            <a:r>
              <a:rPr lang="en-US" sz="1600" b="1">
                <a:solidFill>
                  <a:srgbClr val="FF0000"/>
                </a:solidFill>
                <a:latin typeface="Verdana" pitchFamily="34" charset="0"/>
              </a:rPr>
              <a:t>5 / 10 = 50%</a:t>
            </a:r>
          </a:p>
        </p:txBody>
      </p:sp>
      <p:sp>
        <p:nvSpPr>
          <p:cNvPr id="62518" name="Line 65"/>
          <p:cNvSpPr>
            <a:spLocks noChangeShapeType="1"/>
          </p:cNvSpPr>
          <p:nvPr/>
        </p:nvSpPr>
        <p:spPr bwMode="auto">
          <a:xfrm>
            <a:off x="2284412" y="4745038"/>
            <a:ext cx="304800" cy="0"/>
          </a:xfrm>
          <a:prstGeom prst="line">
            <a:avLst/>
          </a:prstGeom>
          <a:noFill/>
          <a:ln w="9525">
            <a:solidFill>
              <a:schemeClr val="tx1"/>
            </a:solidFill>
            <a:prstDash val="dash"/>
            <a:round/>
            <a:headEnd/>
            <a:tailEnd/>
          </a:ln>
        </p:spPr>
        <p:txBody>
          <a:bodyPr/>
          <a:lstStyle/>
          <a:p>
            <a:endParaRPr lang="en-US"/>
          </a:p>
        </p:txBody>
      </p:sp>
      <p:sp>
        <p:nvSpPr>
          <p:cNvPr id="62519" name="Line 66"/>
          <p:cNvSpPr>
            <a:spLocks noChangeShapeType="1"/>
          </p:cNvSpPr>
          <p:nvPr/>
        </p:nvSpPr>
        <p:spPr bwMode="auto">
          <a:xfrm>
            <a:off x="2284412" y="2611438"/>
            <a:ext cx="304800" cy="0"/>
          </a:xfrm>
          <a:prstGeom prst="line">
            <a:avLst/>
          </a:prstGeom>
          <a:noFill/>
          <a:ln w="9525">
            <a:solidFill>
              <a:schemeClr val="tx1"/>
            </a:solidFill>
            <a:prstDash val="dash"/>
            <a:round/>
            <a:headEnd/>
            <a:tailEnd/>
          </a:ln>
        </p:spPr>
        <p:txBody>
          <a:bodyPr/>
          <a:lstStyle/>
          <a:p>
            <a:endParaRPr lang="en-US"/>
          </a:p>
        </p:txBody>
      </p:sp>
      <p:sp>
        <p:nvSpPr>
          <p:cNvPr id="62520" name="Line 67"/>
          <p:cNvSpPr>
            <a:spLocks noChangeShapeType="1"/>
          </p:cNvSpPr>
          <p:nvPr/>
        </p:nvSpPr>
        <p:spPr bwMode="auto">
          <a:xfrm>
            <a:off x="2284412" y="2916238"/>
            <a:ext cx="304800" cy="0"/>
          </a:xfrm>
          <a:prstGeom prst="line">
            <a:avLst/>
          </a:prstGeom>
          <a:noFill/>
          <a:ln w="9525">
            <a:solidFill>
              <a:schemeClr val="tx1"/>
            </a:solidFill>
            <a:prstDash val="dash"/>
            <a:round/>
            <a:headEnd/>
            <a:tailEnd/>
          </a:ln>
        </p:spPr>
        <p:txBody>
          <a:bodyPr/>
          <a:lstStyle/>
          <a:p>
            <a:endParaRPr lang="en-US"/>
          </a:p>
        </p:txBody>
      </p:sp>
      <p:sp>
        <p:nvSpPr>
          <p:cNvPr id="62521" name="Line 68"/>
          <p:cNvSpPr>
            <a:spLocks noChangeShapeType="1"/>
          </p:cNvSpPr>
          <p:nvPr/>
        </p:nvSpPr>
        <p:spPr bwMode="auto">
          <a:xfrm>
            <a:off x="2284412" y="3221038"/>
            <a:ext cx="304800" cy="0"/>
          </a:xfrm>
          <a:prstGeom prst="line">
            <a:avLst/>
          </a:prstGeom>
          <a:noFill/>
          <a:ln w="9525">
            <a:solidFill>
              <a:schemeClr val="tx1"/>
            </a:solidFill>
            <a:prstDash val="dash"/>
            <a:round/>
            <a:headEnd/>
            <a:tailEnd/>
          </a:ln>
        </p:spPr>
        <p:txBody>
          <a:bodyPr/>
          <a:lstStyle/>
          <a:p>
            <a:endParaRPr lang="en-US"/>
          </a:p>
        </p:txBody>
      </p:sp>
      <p:sp>
        <p:nvSpPr>
          <p:cNvPr id="62522" name="Line 69"/>
          <p:cNvSpPr>
            <a:spLocks noChangeShapeType="1"/>
          </p:cNvSpPr>
          <p:nvPr/>
        </p:nvSpPr>
        <p:spPr bwMode="auto">
          <a:xfrm>
            <a:off x="2284412" y="3830638"/>
            <a:ext cx="304800" cy="0"/>
          </a:xfrm>
          <a:prstGeom prst="line">
            <a:avLst/>
          </a:prstGeom>
          <a:noFill/>
          <a:ln w="9525">
            <a:solidFill>
              <a:schemeClr val="tx1"/>
            </a:solidFill>
            <a:prstDash val="dash"/>
            <a:round/>
            <a:headEnd/>
            <a:tailEnd/>
          </a:ln>
        </p:spPr>
        <p:txBody>
          <a:bodyPr/>
          <a:lstStyle/>
          <a:p>
            <a:endParaRPr lang="en-US"/>
          </a:p>
        </p:txBody>
      </p:sp>
      <p:sp>
        <p:nvSpPr>
          <p:cNvPr id="62523" name="Line 70"/>
          <p:cNvSpPr>
            <a:spLocks noChangeShapeType="1"/>
          </p:cNvSpPr>
          <p:nvPr/>
        </p:nvSpPr>
        <p:spPr bwMode="auto">
          <a:xfrm>
            <a:off x="2284412" y="5049838"/>
            <a:ext cx="304800" cy="0"/>
          </a:xfrm>
          <a:prstGeom prst="line">
            <a:avLst/>
          </a:prstGeom>
          <a:noFill/>
          <a:ln w="9525">
            <a:solidFill>
              <a:schemeClr val="tx1"/>
            </a:solidFill>
            <a:prstDash val="dash"/>
            <a:round/>
            <a:headEnd/>
            <a:tailEnd/>
          </a:ln>
        </p:spPr>
        <p:txBody>
          <a:bodyPr/>
          <a:lstStyle/>
          <a:p>
            <a:endParaRPr lang="en-US"/>
          </a:p>
        </p:txBody>
      </p:sp>
      <p:sp>
        <p:nvSpPr>
          <p:cNvPr id="62524" name="Line 71"/>
          <p:cNvSpPr>
            <a:spLocks noChangeShapeType="1"/>
          </p:cNvSpPr>
          <p:nvPr/>
        </p:nvSpPr>
        <p:spPr bwMode="auto">
          <a:xfrm>
            <a:off x="2284412" y="4135438"/>
            <a:ext cx="304800" cy="0"/>
          </a:xfrm>
          <a:prstGeom prst="line">
            <a:avLst/>
          </a:prstGeom>
          <a:noFill/>
          <a:ln w="9525">
            <a:solidFill>
              <a:schemeClr val="tx1"/>
            </a:solidFill>
            <a:prstDash val="dash"/>
            <a:round/>
            <a:headEnd/>
            <a:tailEnd/>
          </a:ln>
        </p:spPr>
        <p:txBody>
          <a:bodyPr/>
          <a:lstStyle/>
          <a:p>
            <a:endParaRPr lang="en-US"/>
          </a:p>
        </p:txBody>
      </p:sp>
      <p:sp>
        <p:nvSpPr>
          <p:cNvPr id="62525" name="Line 72"/>
          <p:cNvSpPr>
            <a:spLocks noChangeShapeType="1"/>
          </p:cNvSpPr>
          <p:nvPr/>
        </p:nvSpPr>
        <p:spPr bwMode="auto">
          <a:xfrm>
            <a:off x="2284412" y="4440238"/>
            <a:ext cx="304800" cy="0"/>
          </a:xfrm>
          <a:prstGeom prst="line">
            <a:avLst/>
          </a:prstGeom>
          <a:noFill/>
          <a:ln w="9525">
            <a:solidFill>
              <a:schemeClr val="tx1"/>
            </a:solidFill>
            <a:prstDash val="dash"/>
            <a:round/>
            <a:headEnd/>
            <a:tailEnd/>
          </a:ln>
        </p:spPr>
        <p:txBody>
          <a:bodyPr/>
          <a:lstStyle/>
          <a:p>
            <a:endParaRPr lang="en-US"/>
          </a:p>
        </p:txBody>
      </p:sp>
      <p:sp>
        <p:nvSpPr>
          <p:cNvPr id="62526" name="Line 73"/>
          <p:cNvSpPr>
            <a:spLocks noChangeShapeType="1"/>
          </p:cNvSpPr>
          <p:nvPr/>
        </p:nvSpPr>
        <p:spPr bwMode="auto">
          <a:xfrm>
            <a:off x="2284412" y="5354638"/>
            <a:ext cx="304800" cy="0"/>
          </a:xfrm>
          <a:prstGeom prst="line">
            <a:avLst/>
          </a:prstGeom>
          <a:noFill/>
          <a:ln w="9525">
            <a:solidFill>
              <a:schemeClr val="tx1"/>
            </a:solidFill>
            <a:prstDash val="dash"/>
            <a:round/>
            <a:headEnd/>
            <a:tailEnd/>
          </a:ln>
        </p:spPr>
        <p:txBody>
          <a:bodyPr/>
          <a:lstStyle/>
          <a:p>
            <a:endParaRPr lang="en-US"/>
          </a:p>
        </p:txBody>
      </p:sp>
      <p:sp>
        <p:nvSpPr>
          <p:cNvPr id="62527" name="Text Box 74"/>
          <p:cNvSpPr txBox="1">
            <a:spLocks noChangeArrowheads="1"/>
          </p:cNvSpPr>
          <p:nvPr/>
        </p:nvSpPr>
        <p:spPr bwMode="auto">
          <a:xfrm>
            <a:off x="7618412" y="2209800"/>
            <a:ext cx="2438400" cy="336550"/>
          </a:xfrm>
          <a:prstGeom prst="rect">
            <a:avLst/>
          </a:prstGeom>
          <a:noFill/>
          <a:ln w="9525">
            <a:noFill/>
            <a:miter lim="800000"/>
            <a:headEnd/>
            <a:tailEnd/>
          </a:ln>
        </p:spPr>
        <p:txBody>
          <a:bodyPr>
            <a:spAutoFit/>
          </a:bodyPr>
          <a:lstStyle/>
          <a:p>
            <a:pPr>
              <a:spcBef>
                <a:spcPct val="50000"/>
              </a:spcBef>
            </a:pPr>
            <a:r>
              <a:rPr lang="en-US" sz="1600" b="1" u="sng">
                <a:latin typeface="Verdana" pitchFamily="34" charset="0"/>
              </a:rPr>
              <a:t>Diabetes Control</a:t>
            </a:r>
          </a:p>
        </p:txBody>
      </p:sp>
      <p:sp>
        <p:nvSpPr>
          <p:cNvPr id="55372" name="Oval 76"/>
          <p:cNvSpPr>
            <a:spLocks noChangeArrowheads="1"/>
          </p:cNvSpPr>
          <p:nvPr/>
        </p:nvSpPr>
        <p:spPr bwMode="auto">
          <a:xfrm>
            <a:off x="3960812" y="3678238"/>
            <a:ext cx="304800" cy="304800"/>
          </a:xfrm>
          <a:prstGeom prst="ellipse">
            <a:avLst/>
          </a:prstGeom>
          <a:noFill/>
          <a:ln w="28575">
            <a:solidFill>
              <a:srgbClr val="FF0000"/>
            </a:solidFill>
            <a:round/>
            <a:headEnd/>
            <a:tailEnd/>
          </a:ln>
        </p:spPr>
        <p:txBody>
          <a:bodyPr wrap="none" anchor="ctr"/>
          <a:lstStyle/>
          <a:p>
            <a:endParaRPr lang="en-US"/>
          </a:p>
        </p:txBody>
      </p:sp>
      <p:sp>
        <p:nvSpPr>
          <p:cNvPr id="55373" name="Oval 77"/>
          <p:cNvSpPr>
            <a:spLocks noChangeArrowheads="1"/>
          </p:cNvSpPr>
          <p:nvPr/>
        </p:nvSpPr>
        <p:spPr bwMode="auto">
          <a:xfrm>
            <a:off x="3884612" y="3373438"/>
            <a:ext cx="304800" cy="304800"/>
          </a:xfrm>
          <a:prstGeom prst="ellipse">
            <a:avLst/>
          </a:prstGeom>
          <a:noFill/>
          <a:ln w="28575">
            <a:solidFill>
              <a:srgbClr val="FF0000"/>
            </a:solidFill>
            <a:round/>
            <a:headEnd/>
            <a:tailEnd/>
          </a:ln>
        </p:spPr>
        <p:txBody>
          <a:bodyPr wrap="none" anchor="ctr"/>
          <a:lstStyle/>
          <a:p>
            <a:endParaRPr lang="en-US"/>
          </a:p>
        </p:txBody>
      </p:sp>
      <p:sp>
        <p:nvSpPr>
          <p:cNvPr id="55374" name="Oval 78"/>
          <p:cNvSpPr>
            <a:spLocks noChangeArrowheads="1"/>
          </p:cNvSpPr>
          <p:nvPr/>
        </p:nvSpPr>
        <p:spPr bwMode="auto">
          <a:xfrm>
            <a:off x="3427412" y="3068638"/>
            <a:ext cx="304800" cy="304800"/>
          </a:xfrm>
          <a:prstGeom prst="ellipse">
            <a:avLst/>
          </a:prstGeom>
          <a:noFill/>
          <a:ln w="28575">
            <a:solidFill>
              <a:srgbClr val="FF0000"/>
            </a:solidFill>
            <a:round/>
            <a:headEnd/>
            <a:tailEnd/>
          </a:ln>
        </p:spPr>
        <p:txBody>
          <a:bodyPr wrap="none" anchor="ctr"/>
          <a:lstStyle/>
          <a:p>
            <a:endParaRPr lang="en-US"/>
          </a:p>
        </p:txBody>
      </p:sp>
      <p:sp>
        <p:nvSpPr>
          <p:cNvPr id="55375" name="Oval 79"/>
          <p:cNvSpPr>
            <a:spLocks noChangeArrowheads="1"/>
          </p:cNvSpPr>
          <p:nvPr/>
        </p:nvSpPr>
        <p:spPr bwMode="auto">
          <a:xfrm>
            <a:off x="3046412" y="2763838"/>
            <a:ext cx="304800" cy="304800"/>
          </a:xfrm>
          <a:prstGeom prst="ellipse">
            <a:avLst/>
          </a:prstGeom>
          <a:noFill/>
          <a:ln w="28575">
            <a:solidFill>
              <a:srgbClr val="FF0000"/>
            </a:solidFill>
            <a:round/>
            <a:headEnd/>
            <a:tailEnd/>
          </a:ln>
        </p:spPr>
        <p:txBody>
          <a:bodyPr wrap="none" anchor="ctr"/>
          <a:lstStyle/>
          <a:p>
            <a:endParaRPr lang="en-US"/>
          </a:p>
        </p:txBody>
      </p:sp>
      <p:sp>
        <p:nvSpPr>
          <p:cNvPr id="55376" name="Oval 80"/>
          <p:cNvSpPr>
            <a:spLocks noChangeArrowheads="1"/>
          </p:cNvSpPr>
          <p:nvPr/>
        </p:nvSpPr>
        <p:spPr bwMode="auto">
          <a:xfrm>
            <a:off x="3046412" y="2459038"/>
            <a:ext cx="304800" cy="304800"/>
          </a:xfrm>
          <a:prstGeom prst="ellipse">
            <a:avLst/>
          </a:prstGeom>
          <a:noFill/>
          <a:ln w="28575">
            <a:solidFill>
              <a:srgbClr val="FF0000"/>
            </a:solidFill>
            <a:round/>
            <a:headEnd/>
            <a:tailEnd/>
          </a:ln>
        </p:spPr>
        <p:txBody>
          <a:bodyPr wrap="none" anchor="ctr"/>
          <a:lstStyle/>
          <a:p>
            <a:endParaRPr lang="en-US"/>
          </a:p>
        </p:txBody>
      </p:sp>
      <p:sp>
        <p:nvSpPr>
          <p:cNvPr id="55371" name="Text Box 75"/>
          <p:cNvSpPr txBox="1">
            <a:spLocks noChangeArrowheads="1"/>
          </p:cNvSpPr>
          <p:nvPr/>
        </p:nvSpPr>
        <p:spPr bwMode="auto">
          <a:xfrm>
            <a:off x="7542212" y="4997450"/>
            <a:ext cx="2819400" cy="336550"/>
          </a:xfrm>
          <a:prstGeom prst="rect">
            <a:avLst/>
          </a:prstGeom>
          <a:noFill/>
          <a:ln w="9525">
            <a:noFill/>
            <a:miter lim="800000"/>
            <a:headEnd/>
            <a:tailEnd/>
          </a:ln>
        </p:spPr>
        <p:txBody>
          <a:bodyPr>
            <a:spAutoFit/>
          </a:bodyPr>
          <a:lstStyle/>
          <a:p>
            <a:pPr>
              <a:spcBef>
                <a:spcPct val="50000"/>
              </a:spcBef>
            </a:pPr>
            <a:r>
              <a:rPr lang="en-US" sz="1600" b="1" dirty="0">
                <a:solidFill>
                  <a:srgbClr val="C00000"/>
                </a:solidFill>
                <a:latin typeface="Verdana" pitchFamily="34" charset="0"/>
              </a:rPr>
              <a:t>(same data, re-sorted)</a:t>
            </a:r>
          </a:p>
        </p:txBody>
      </p:sp>
      <p:sp>
        <p:nvSpPr>
          <p:cNvPr id="82" name="Plus 81"/>
          <p:cNvSpPr/>
          <p:nvPr/>
        </p:nvSpPr>
        <p:spPr bwMode="auto">
          <a:xfrm>
            <a:off x="3046412" y="2514600"/>
            <a:ext cx="228600" cy="228600"/>
          </a:xfrm>
          <a:prstGeom prst="mathPlus">
            <a:avLst>
              <a:gd name="adj1" fmla="val 14631"/>
            </a:avLst>
          </a:prstGeom>
          <a:solidFill>
            <a:srgbClr val="0070C0"/>
          </a:solidFill>
          <a:ln w="9525" cap="flat" cmpd="sng" algn="ctr">
            <a:solidFill>
              <a:schemeClr val="tx1"/>
            </a:solidFill>
            <a:prstDash val="solid"/>
            <a:round/>
            <a:headEnd type="none" w="med" len="med"/>
            <a:tailEnd type="none" w="med" len="med"/>
          </a:ln>
          <a:effectLst/>
        </p:spPr>
        <p:txBody>
          <a:bodyPr/>
          <a:lstStyle/>
          <a:p>
            <a:pPr algn="r">
              <a:defRPr/>
            </a:pPr>
            <a:endParaRPr lang="en-US" dirty="0">
              <a:solidFill>
                <a:srgbClr val="0070C0"/>
              </a:solidFill>
              <a:latin typeface="Arial" pitchFamily="34" charset="0"/>
            </a:endParaRPr>
          </a:p>
        </p:txBody>
      </p:sp>
      <p:sp>
        <p:nvSpPr>
          <p:cNvPr id="83" name="Plus 82"/>
          <p:cNvSpPr/>
          <p:nvPr/>
        </p:nvSpPr>
        <p:spPr bwMode="auto">
          <a:xfrm>
            <a:off x="3046412" y="2819400"/>
            <a:ext cx="228600" cy="228600"/>
          </a:xfrm>
          <a:prstGeom prst="mathPlus">
            <a:avLst>
              <a:gd name="adj1" fmla="val 14631"/>
            </a:avLst>
          </a:prstGeom>
          <a:solidFill>
            <a:srgbClr val="0070C0"/>
          </a:solidFill>
          <a:ln w="9525" cap="flat" cmpd="sng" algn="ctr">
            <a:solidFill>
              <a:schemeClr val="tx1"/>
            </a:solidFill>
            <a:prstDash val="solid"/>
            <a:round/>
            <a:headEnd type="none" w="med" len="med"/>
            <a:tailEnd type="none" w="med" len="med"/>
          </a:ln>
          <a:effectLst/>
        </p:spPr>
        <p:txBody>
          <a:bodyPr/>
          <a:lstStyle/>
          <a:p>
            <a:pPr algn="r">
              <a:defRPr/>
            </a:pPr>
            <a:endParaRPr lang="en-US" dirty="0">
              <a:solidFill>
                <a:srgbClr val="0070C0"/>
              </a:solidFill>
              <a:latin typeface="Arial" pitchFamily="34" charset="0"/>
            </a:endParaRPr>
          </a:p>
        </p:txBody>
      </p:sp>
      <p:sp>
        <p:nvSpPr>
          <p:cNvPr id="84" name="Plus 83"/>
          <p:cNvSpPr/>
          <p:nvPr/>
        </p:nvSpPr>
        <p:spPr bwMode="auto">
          <a:xfrm>
            <a:off x="3427412" y="3124200"/>
            <a:ext cx="228600" cy="228600"/>
          </a:xfrm>
          <a:prstGeom prst="mathPlus">
            <a:avLst>
              <a:gd name="adj1" fmla="val 14631"/>
            </a:avLst>
          </a:prstGeom>
          <a:solidFill>
            <a:srgbClr val="0070C0"/>
          </a:solidFill>
          <a:ln w="9525" cap="flat" cmpd="sng" algn="ctr">
            <a:solidFill>
              <a:schemeClr val="tx1"/>
            </a:solidFill>
            <a:prstDash val="solid"/>
            <a:round/>
            <a:headEnd type="none" w="med" len="med"/>
            <a:tailEnd type="none" w="med" len="med"/>
          </a:ln>
          <a:effectLst/>
        </p:spPr>
        <p:txBody>
          <a:bodyPr/>
          <a:lstStyle/>
          <a:p>
            <a:pPr algn="r">
              <a:defRPr/>
            </a:pPr>
            <a:endParaRPr lang="en-US" dirty="0">
              <a:solidFill>
                <a:srgbClr val="0070C0"/>
              </a:solidFill>
              <a:latin typeface="Arial" pitchFamily="34" charset="0"/>
            </a:endParaRPr>
          </a:p>
        </p:txBody>
      </p:sp>
      <p:sp>
        <p:nvSpPr>
          <p:cNvPr id="85" name="Plus 84"/>
          <p:cNvSpPr/>
          <p:nvPr/>
        </p:nvSpPr>
        <p:spPr bwMode="auto">
          <a:xfrm>
            <a:off x="3884612" y="3429000"/>
            <a:ext cx="228600" cy="228600"/>
          </a:xfrm>
          <a:prstGeom prst="mathPlus">
            <a:avLst>
              <a:gd name="adj1" fmla="val 14631"/>
            </a:avLst>
          </a:prstGeom>
          <a:solidFill>
            <a:srgbClr val="0070C0"/>
          </a:solidFill>
          <a:ln w="9525" cap="flat" cmpd="sng" algn="ctr">
            <a:solidFill>
              <a:schemeClr val="tx1"/>
            </a:solidFill>
            <a:prstDash val="solid"/>
            <a:round/>
            <a:headEnd type="none" w="med" len="med"/>
            <a:tailEnd type="none" w="med" len="med"/>
          </a:ln>
          <a:effectLst/>
        </p:spPr>
        <p:txBody>
          <a:bodyPr/>
          <a:lstStyle/>
          <a:p>
            <a:pPr algn="r">
              <a:defRPr/>
            </a:pPr>
            <a:endParaRPr lang="en-US" dirty="0">
              <a:solidFill>
                <a:srgbClr val="0070C0"/>
              </a:solidFill>
              <a:latin typeface="Arial" pitchFamily="34" charset="0"/>
            </a:endParaRPr>
          </a:p>
        </p:txBody>
      </p:sp>
      <p:sp>
        <p:nvSpPr>
          <p:cNvPr id="86" name="Plus 85"/>
          <p:cNvSpPr/>
          <p:nvPr/>
        </p:nvSpPr>
        <p:spPr bwMode="auto">
          <a:xfrm>
            <a:off x="3960812" y="3733800"/>
            <a:ext cx="228600" cy="228600"/>
          </a:xfrm>
          <a:prstGeom prst="mathPlus">
            <a:avLst>
              <a:gd name="adj1" fmla="val 14631"/>
            </a:avLst>
          </a:prstGeom>
          <a:solidFill>
            <a:srgbClr val="0070C0"/>
          </a:solidFill>
          <a:ln w="9525" cap="flat" cmpd="sng" algn="ctr">
            <a:solidFill>
              <a:schemeClr val="tx1"/>
            </a:solidFill>
            <a:prstDash val="solid"/>
            <a:round/>
            <a:headEnd type="none" w="med" len="med"/>
            <a:tailEnd type="none" w="med" len="med"/>
          </a:ln>
          <a:effectLst/>
        </p:spPr>
        <p:txBody>
          <a:bodyPr/>
          <a:lstStyle/>
          <a:p>
            <a:pPr algn="r">
              <a:defRPr/>
            </a:pPr>
            <a:endParaRPr lang="en-US" dirty="0">
              <a:solidFill>
                <a:srgbClr val="0070C0"/>
              </a:solidFill>
              <a:latin typeface="Arial" pitchFamily="34" charset="0"/>
            </a:endParaRPr>
          </a:p>
        </p:txBody>
      </p:sp>
      <p:sp>
        <p:nvSpPr>
          <p:cNvPr id="87" name="Plus 86"/>
          <p:cNvSpPr/>
          <p:nvPr/>
        </p:nvSpPr>
        <p:spPr bwMode="auto">
          <a:xfrm>
            <a:off x="4875212" y="4038600"/>
            <a:ext cx="228600" cy="228600"/>
          </a:xfrm>
          <a:prstGeom prst="mathPlus">
            <a:avLst>
              <a:gd name="adj1" fmla="val 14631"/>
            </a:avLst>
          </a:prstGeom>
          <a:solidFill>
            <a:srgbClr val="0070C0"/>
          </a:solidFill>
          <a:ln w="9525" cap="flat" cmpd="sng" algn="ctr">
            <a:solidFill>
              <a:schemeClr val="tx1"/>
            </a:solidFill>
            <a:prstDash val="solid"/>
            <a:round/>
            <a:headEnd type="none" w="med" len="med"/>
            <a:tailEnd type="none" w="med" len="med"/>
          </a:ln>
          <a:effectLst/>
        </p:spPr>
        <p:txBody>
          <a:bodyPr/>
          <a:lstStyle/>
          <a:p>
            <a:pPr algn="r">
              <a:defRPr/>
            </a:pPr>
            <a:endParaRPr lang="en-US" dirty="0">
              <a:solidFill>
                <a:srgbClr val="0070C0"/>
              </a:solidFill>
              <a:latin typeface="Arial" pitchFamily="34" charset="0"/>
            </a:endParaRPr>
          </a:p>
        </p:txBody>
      </p:sp>
      <p:sp>
        <p:nvSpPr>
          <p:cNvPr id="88" name="Plus 87"/>
          <p:cNvSpPr/>
          <p:nvPr/>
        </p:nvSpPr>
        <p:spPr bwMode="auto">
          <a:xfrm>
            <a:off x="5027612" y="4343400"/>
            <a:ext cx="228600" cy="228600"/>
          </a:xfrm>
          <a:prstGeom prst="mathPlus">
            <a:avLst>
              <a:gd name="adj1" fmla="val 14631"/>
            </a:avLst>
          </a:prstGeom>
          <a:solidFill>
            <a:srgbClr val="0070C0"/>
          </a:solidFill>
          <a:ln w="9525" cap="flat" cmpd="sng" algn="ctr">
            <a:solidFill>
              <a:schemeClr val="tx1"/>
            </a:solidFill>
            <a:prstDash val="solid"/>
            <a:round/>
            <a:headEnd type="none" w="med" len="med"/>
            <a:tailEnd type="none" w="med" len="med"/>
          </a:ln>
          <a:effectLst/>
        </p:spPr>
        <p:txBody>
          <a:bodyPr/>
          <a:lstStyle/>
          <a:p>
            <a:pPr algn="r">
              <a:defRPr/>
            </a:pPr>
            <a:endParaRPr lang="en-US" dirty="0">
              <a:solidFill>
                <a:srgbClr val="0070C0"/>
              </a:solidFill>
              <a:latin typeface="Arial" pitchFamily="34" charset="0"/>
            </a:endParaRPr>
          </a:p>
        </p:txBody>
      </p:sp>
      <p:sp>
        <p:nvSpPr>
          <p:cNvPr id="89" name="Plus 88"/>
          <p:cNvSpPr/>
          <p:nvPr/>
        </p:nvSpPr>
        <p:spPr bwMode="auto">
          <a:xfrm>
            <a:off x="5027612" y="4648200"/>
            <a:ext cx="228600" cy="228600"/>
          </a:xfrm>
          <a:prstGeom prst="mathPlus">
            <a:avLst>
              <a:gd name="adj1" fmla="val 14631"/>
            </a:avLst>
          </a:prstGeom>
          <a:solidFill>
            <a:srgbClr val="0070C0"/>
          </a:solidFill>
          <a:ln w="9525" cap="flat" cmpd="sng" algn="ctr">
            <a:solidFill>
              <a:schemeClr val="tx1"/>
            </a:solidFill>
            <a:prstDash val="solid"/>
            <a:round/>
            <a:headEnd type="none" w="med" len="med"/>
            <a:tailEnd type="none" w="med" len="med"/>
          </a:ln>
          <a:effectLst/>
        </p:spPr>
        <p:txBody>
          <a:bodyPr/>
          <a:lstStyle/>
          <a:p>
            <a:pPr algn="r">
              <a:defRPr/>
            </a:pPr>
            <a:endParaRPr lang="en-US" dirty="0">
              <a:solidFill>
                <a:srgbClr val="0070C0"/>
              </a:solidFill>
              <a:latin typeface="Arial" pitchFamily="34" charset="0"/>
            </a:endParaRPr>
          </a:p>
        </p:txBody>
      </p:sp>
      <p:sp>
        <p:nvSpPr>
          <p:cNvPr id="90" name="Plus 89"/>
          <p:cNvSpPr/>
          <p:nvPr/>
        </p:nvSpPr>
        <p:spPr bwMode="auto">
          <a:xfrm>
            <a:off x="5256212" y="4953000"/>
            <a:ext cx="228600" cy="228600"/>
          </a:xfrm>
          <a:prstGeom prst="mathPlus">
            <a:avLst>
              <a:gd name="adj1" fmla="val 14631"/>
            </a:avLst>
          </a:prstGeom>
          <a:solidFill>
            <a:srgbClr val="0070C0"/>
          </a:solidFill>
          <a:ln w="9525" cap="flat" cmpd="sng" algn="ctr">
            <a:solidFill>
              <a:schemeClr val="tx1"/>
            </a:solidFill>
            <a:prstDash val="solid"/>
            <a:round/>
            <a:headEnd type="none" w="med" len="med"/>
            <a:tailEnd type="none" w="med" len="med"/>
          </a:ln>
          <a:effectLst/>
        </p:spPr>
        <p:txBody>
          <a:bodyPr/>
          <a:lstStyle/>
          <a:p>
            <a:pPr algn="r">
              <a:defRPr/>
            </a:pPr>
            <a:endParaRPr lang="en-US" dirty="0">
              <a:solidFill>
                <a:srgbClr val="0070C0"/>
              </a:solidFill>
              <a:latin typeface="Arial" pitchFamily="34" charset="0"/>
            </a:endParaRPr>
          </a:p>
        </p:txBody>
      </p:sp>
      <p:sp>
        <p:nvSpPr>
          <p:cNvPr id="91" name="Plus 90"/>
          <p:cNvSpPr/>
          <p:nvPr/>
        </p:nvSpPr>
        <p:spPr bwMode="auto">
          <a:xfrm>
            <a:off x="5637212" y="5257800"/>
            <a:ext cx="228600" cy="228600"/>
          </a:xfrm>
          <a:prstGeom prst="mathPlus">
            <a:avLst>
              <a:gd name="adj1" fmla="val 14631"/>
            </a:avLst>
          </a:prstGeom>
          <a:solidFill>
            <a:srgbClr val="0070C0"/>
          </a:solidFill>
          <a:ln w="9525" cap="flat" cmpd="sng" algn="ctr">
            <a:solidFill>
              <a:schemeClr val="tx1"/>
            </a:solidFill>
            <a:prstDash val="solid"/>
            <a:round/>
            <a:headEnd type="none" w="med" len="med"/>
            <a:tailEnd type="none" w="med" len="med"/>
          </a:ln>
          <a:effectLst/>
        </p:spPr>
        <p:txBody>
          <a:bodyPr/>
          <a:lstStyle/>
          <a:p>
            <a:pPr algn="r">
              <a:defRPr/>
            </a:pPr>
            <a:endParaRPr lang="en-US" dirty="0">
              <a:solidFill>
                <a:srgbClr val="0070C0"/>
              </a:solidFill>
              <a:latin typeface="Arial" pitchFamily="34" charset="0"/>
            </a:endParaRPr>
          </a:p>
        </p:txBody>
      </p:sp>
      <p:sp>
        <p:nvSpPr>
          <p:cNvPr id="92" name="Plus 91"/>
          <p:cNvSpPr/>
          <p:nvPr/>
        </p:nvSpPr>
        <p:spPr bwMode="auto">
          <a:xfrm>
            <a:off x="7694612" y="3581400"/>
            <a:ext cx="228600" cy="228600"/>
          </a:xfrm>
          <a:prstGeom prst="mathPlus">
            <a:avLst>
              <a:gd name="adj1" fmla="val 14631"/>
            </a:avLst>
          </a:prstGeom>
          <a:solidFill>
            <a:srgbClr val="0070C0"/>
          </a:solidFill>
          <a:ln w="9525" cap="flat" cmpd="sng" algn="ctr">
            <a:solidFill>
              <a:schemeClr val="tx1"/>
            </a:solidFill>
            <a:prstDash val="solid"/>
            <a:round/>
            <a:headEnd type="none" w="med" len="med"/>
            <a:tailEnd type="none" w="med" len="med"/>
          </a:ln>
          <a:effectLst/>
        </p:spPr>
        <p:txBody>
          <a:bodyPr/>
          <a:lstStyle/>
          <a:p>
            <a:pPr algn="r">
              <a:defRPr/>
            </a:pPr>
            <a:endParaRPr lang="en-US" dirty="0">
              <a:solidFill>
                <a:srgbClr val="0070C0"/>
              </a:solidFill>
              <a:latin typeface="Arial" pitchFamily="34" charset="0"/>
            </a:endParaRPr>
          </a:p>
        </p:txBody>
      </p:sp>
      <p:sp>
        <p:nvSpPr>
          <p:cNvPr id="93" name="Plus 92"/>
          <p:cNvSpPr/>
          <p:nvPr/>
        </p:nvSpPr>
        <p:spPr bwMode="auto">
          <a:xfrm>
            <a:off x="7694612" y="4343400"/>
            <a:ext cx="228600" cy="228600"/>
          </a:xfrm>
          <a:prstGeom prst="mathPlus">
            <a:avLst>
              <a:gd name="adj1" fmla="val 14631"/>
            </a:avLst>
          </a:prstGeom>
          <a:solidFill>
            <a:srgbClr val="0070C0"/>
          </a:solidFill>
          <a:ln w="9525" cap="flat" cmpd="sng" algn="ctr">
            <a:solidFill>
              <a:schemeClr val="tx1"/>
            </a:solidFill>
            <a:prstDash val="solid"/>
            <a:round/>
            <a:headEnd type="none" w="med" len="med"/>
            <a:tailEnd type="none" w="med" len="med"/>
          </a:ln>
          <a:effectLst/>
        </p:spPr>
        <p:txBody>
          <a:bodyPr/>
          <a:lstStyle/>
          <a:p>
            <a:pPr algn="r">
              <a:defRPr/>
            </a:pPr>
            <a:endParaRPr lang="en-US" dirty="0">
              <a:solidFill>
                <a:srgbClr val="0070C0"/>
              </a:solidFill>
              <a:latin typeface="Arial" pitchFamily="34" charset="0"/>
            </a:endParaRPr>
          </a:p>
        </p:txBody>
      </p:sp>
    </p:spTree>
    <p:extLst>
      <p:ext uri="{BB962C8B-B14F-4D97-AF65-F5344CB8AC3E}">
        <p14:creationId xmlns:p14="http://schemas.microsoft.com/office/powerpoint/2010/main" val="68688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371"/>
                                        </p:tgtEl>
                                        <p:attrNameLst>
                                          <p:attrName>style.visibility</p:attrName>
                                        </p:attrNameLst>
                                      </p:cBhvr>
                                      <p:to>
                                        <p:strVal val="visible"/>
                                      </p:to>
                                    </p:set>
                                  </p:childTnLst>
                                </p:cTn>
                              </p:par>
                              <p:par>
                                <p:cTn id="7" presetID="8" presetClass="emph" presetSubtype="0" fill="hold" grpId="1" nodeType="withEffect">
                                  <p:stCondLst>
                                    <p:cond delay="0"/>
                                  </p:stCondLst>
                                  <p:childTnLst>
                                    <p:animRot by="21600000">
                                      <p:cBhvr>
                                        <p:cTn id="8" dur="1000" fill="hold"/>
                                        <p:tgtEl>
                                          <p:spTgt spid="55371"/>
                                        </p:tgtEl>
                                        <p:attrNameLst>
                                          <p:attrName>r</p:attrName>
                                        </p:attrNameLst>
                                      </p:cBhvr>
                                    </p:animRot>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5359"/>
                                        </p:tgtEl>
                                        <p:attrNameLst>
                                          <p:attrName>style.visibility</p:attrName>
                                        </p:attrNameLst>
                                      </p:cBhvr>
                                      <p:to>
                                        <p:strVal val="visible"/>
                                      </p:to>
                                    </p:set>
                                    <p:anim calcmode="lin" valueType="num">
                                      <p:cBhvr additive="base">
                                        <p:cTn id="13" dur="500" fill="hold"/>
                                        <p:tgtEl>
                                          <p:spTgt spid="55359"/>
                                        </p:tgtEl>
                                        <p:attrNameLst>
                                          <p:attrName>ppt_x</p:attrName>
                                        </p:attrNameLst>
                                      </p:cBhvr>
                                      <p:tavLst>
                                        <p:tav tm="0">
                                          <p:val>
                                            <p:strVal val="0-#ppt_w/2"/>
                                          </p:val>
                                        </p:tav>
                                        <p:tav tm="100000">
                                          <p:val>
                                            <p:strVal val="#ppt_x"/>
                                          </p:val>
                                        </p:tav>
                                      </p:tavLst>
                                    </p:anim>
                                    <p:anim calcmode="lin" valueType="num">
                                      <p:cBhvr additive="base">
                                        <p:cTn id="14" dur="500" fill="hold"/>
                                        <p:tgtEl>
                                          <p:spTgt spid="55359"/>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81"/>
                                        </p:tgtEl>
                                        <p:attrNameLst>
                                          <p:attrName>style.visibility</p:attrName>
                                        </p:attrNameLst>
                                      </p:cBhvr>
                                      <p:to>
                                        <p:strVal val="visible"/>
                                      </p:to>
                                    </p:set>
                                    <p:animEffect transition="in" filter="fade">
                                      <p:cBhvr>
                                        <p:cTn id="18" dur="2000"/>
                                        <p:tgtEl>
                                          <p:spTgt spid="81"/>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55360"/>
                                        </p:tgtEl>
                                        <p:attrNameLst>
                                          <p:attrName>style.visibility</p:attrName>
                                        </p:attrNameLst>
                                      </p:cBhvr>
                                      <p:to>
                                        <p:strVal val="visible"/>
                                      </p:to>
                                    </p:set>
                                    <p:animEffect transition="in" filter="dissolve">
                                      <p:cBhvr>
                                        <p:cTn id="23" dur="500"/>
                                        <p:tgtEl>
                                          <p:spTgt spid="55360"/>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55372"/>
                                        </p:tgtEl>
                                        <p:attrNameLst>
                                          <p:attrName>style.visibility</p:attrName>
                                        </p:attrNameLst>
                                      </p:cBhvr>
                                      <p:to>
                                        <p:strVal val="visible"/>
                                      </p:to>
                                    </p:set>
                                    <p:animEffect transition="in" filter="dissolve">
                                      <p:cBhvr>
                                        <p:cTn id="26" dur="500"/>
                                        <p:tgtEl>
                                          <p:spTgt spid="55372"/>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55373"/>
                                        </p:tgtEl>
                                        <p:attrNameLst>
                                          <p:attrName>style.visibility</p:attrName>
                                        </p:attrNameLst>
                                      </p:cBhvr>
                                      <p:to>
                                        <p:strVal val="visible"/>
                                      </p:to>
                                    </p:set>
                                    <p:animEffect transition="in" filter="dissolve">
                                      <p:cBhvr>
                                        <p:cTn id="29" dur="500"/>
                                        <p:tgtEl>
                                          <p:spTgt spid="55373"/>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55374"/>
                                        </p:tgtEl>
                                        <p:attrNameLst>
                                          <p:attrName>style.visibility</p:attrName>
                                        </p:attrNameLst>
                                      </p:cBhvr>
                                      <p:to>
                                        <p:strVal val="visible"/>
                                      </p:to>
                                    </p:set>
                                    <p:animEffect transition="in" filter="dissolve">
                                      <p:cBhvr>
                                        <p:cTn id="32" dur="500"/>
                                        <p:tgtEl>
                                          <p:spTgt spid="55374"/>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55375"/>
                                        </p:tgtEl>
                                        <p:attrNameLst>
                                          <p:attrName>style.visibility</p:attrName>
                                        </p:attrNameLst>
                                      </p:cBhvr>
                                      <p:to>
                                        <p:strVal val="visible"/>
                                      </p:to>
                                    </p:set>
                                    <p:animEffect transition="in" filter="dissolve">
                                      <p:cBhvr>
                                        <p:cTn id="35" dur="500"/>
                                        <p:tgtEl>
                                          <p:spTgt spid="55375"/>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55376"/>
                                        </p:tgtEl>
                                        <p:attrNameLst>
                                          <p:attrName>style.visibility</p:attrName>
                                        </p:attrNameLst>
                                      </p:cBhvr>
                                      <p:to>
                                        <p:strVal val="visible"/>
                                      </p:to>
                                    </p:set>
                                    <p:animEffect transition="in" filter="dissolve">
                                      <p:cBhvr>
                                        <p:cTn id="38" dur="500"/>
                                        <p:tgtEl>
                                          <p:spTgt spid="55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55359" grpId="0"/>
      <p:bldP spid="55360" grpId="0"/>
      <p:bldP spid="55372" grpId="0" animBg="1"/>
      <p:bldP spid="55373" grpId="0" animBg="1"/>
      <p:bldP spid="55374" grpId="0" animBg="1"/>
      <p:bldP spid="55375" grpId="0" animBg="1"/>
      <p:bldP spid="55376" grpId="0" animBg="1"/>
      <p:bldP spid="55371" grpId="0"/>
      <p:bldP spid="55371"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700" dirty="0"/>
              <a:t>Suggested Reading:  </a:t>
            </a:r>
            <a:br>
              <a:rPr lang="en-US" sz="2700" dirty="0"/>
            </a:br>
            <a:br>
              <a:rPr lang="en-US" sz="2700" dirty="0"/>
            </a:br>
            <a:r>
              <a:rPr lang="en-US" sz="2700" u="sng" dirty="0"/>
              <a:t>Riddles in Accountable Healthcare</a:t>
            </a:r>
            <a:br>
              <a:rPr lang="en-US" sz="2700" u="sng" dirty="0"/>
            </a:br>
            <a:br>
              <a:rPr lang="en-US" sz="2700" u="sng" dirty="0"/>
            </a:br>
            <a:r>
              <a:rPr lang="en-US" sz="2000" u="sng" dirty="0"/>
              <a:t>A primer to develop analytic intuition for medical homes and population health</a:t>
            </a:r>
            <a:br>
              <a:rPr lang="en-US" sz="2700" u="sng" dirty="0"/>
            </a:br>
            <a:br>
              <a:rPr lang="en-US" sz="2700" u="sng" dirty="0"/>
            </a:br>
            <a:r>
              <a:rPr lang="en-US" sz="2700" dirty="0"/>
              <a:t> </a:t>
            </a:r>
            <a:r>
              <a:rPr lang="en-US" sz="2000" dirty="0"/>
              <a:t>by Eran Bellin (Amazon, Kindle)</a:t>
            </a:r>
          </a:p>
        </p:txBody>
      </p:sp>
      <p:sp>
        <p:nvSpPr>
          <p:cNvPr id="3" name="Subtitle 2"/>
          <p:cNvSpPr>
            <a:spLocks noGrp="1"/>
          </p:cNvSpPr>
          <p:nvPr>
            <p:ph type="subTitle" idx="1"/>
          </p:nvPr>
        </p:nvSpPr>
        <p:spPr/>
        <p:txBody>
          <a:bodyPr/>
          <a:lstStyle/>
          <a:p>
            <a:r>
              <a:rPr lang="en-US" dirty="0"/>
              <a:t>Chapter 8 :   Am I my Brother’s Keeper?</a:t>
            </a:r>
          </a:p>
          <a:p>
            <a:r>
              <a:rPr lang="en-US" dirty="0"/>
              <a:t> – the longitudinal Healthcare Paradigm</a:t>
            </a:r>
          </a:p>
          <a:p>
            <a:endParaRPr lang="en-US" dirty="0"/>
          </a:p>
        </p:txBody>
      </p:sp>
    </p:spTree>
    <p:extLst>
      <p:ext uri="{BB962C8B-B14F-4D97-AF65-F5344CB8AC3E}">
        <p14:creationId xmlns:p14="http://schemas.microsoft.com/office/powerpoint/2010/main" val="375505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240116" y="650732"/>
            <a:ext cx="3708591" cy="5556536"/>
          </a:xfrm>
          <a:prstGeom prst="rect">
            <a:avLst/>
          </a:prstGeom>
        </p:spPr>
      </p:pic>
    </p:spTree>
    <p:extLst>
      <p:ext uri="{BB962C8B-B14F-4D97-AF65-F5344CB8AC3E}">
        <p14:creationId xmlns:p14="http://schemas.microsoft.com/office/powerpoint/2010/main" val="228393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cohort is a group of patients </a:t>
            </a:r>
          </a:p>
        </p:txBody>
      </p:sp>
      <p:sp>
        <p:nvSpPr>
          <p:cNvPr id="3" name="Content Placeholder 2"/>
          <p:cNvSpPr>
            <a:spLocks noGrp="1"/>
          </p:cNvSpPr>
          <p:nvPr>
            <p:ph idx="1"/>
          </p:nvPr>
        </p:nvSpPr>
        <p:spPr/>
        <p:txBody>
          <a:bodyPr/>
          <a:lstStyle/>
          <a:p>
            <a:r>
              <a:rPr lang="en-US" dirty="0"/>
              <a:t>With each person represented only once with</a:t>
            </a:r>
          </a:p>
          <a:p>
            <a:pPr lvl="1"/>
            <a:r>
              <a:rPr lang="en-US" dirty="0"/>
              <a:t>Medical record number</a:t>
            </a:r>
          </a:p>
          <a:p>
            <a:pPr lvl="1"/>
            <a:r>
              <a:rPr lang="en-US" dirty="0"/>
              <a:t> Index date</a:t>
            </a:r>
          </a:p>
          <a:p>
            <a:endParaRPr lang="en-US" dirty="0"/>
          </a:p>
        </p:txBody>
      </p:sp>
      <p:pic>
        <p:nvPicPr>
          <p:cNvPr id="4" name="Picture 3"/>
          <p:cNvPicPr>
            <a:picLocks noChangeAspect="1"/>
          </p:cNvPicPr>
          <p:nvPr/>
        </p:nvPicPr>
        <p:blipFill>
          <a:blip r:embed="rId2"/>
          <a:stretch>
            <a:fillRect/>
          </a:stretch>
        </p:blipFill>
        <p:spPr>
          <a:xfrm>
            <a:off x="1522413" y="3733800"/>
            <a:ext cx="5479255" cy="1912786"/>
          </a:xfrm>
          <a:prstGeom prst="rect">
            <a:avLst/>
          </a:prstGeom>
        </p:spPr>
      </p:pic>
    </p:spTree>
    <p:extLst>
      <p:ext uri="{BB962C8B-B14F-4D97-AF65-F5344CB8AC3E}">
        <p14:creationId xmlns:p14="http://schemas.microsoft.com/office/powerpoint/2010/main" val="3726719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build a Diabetic cohort </a:t>
            </a:r>
          </a:p>
        </p:txBody>
      </p:sp>
      <p:sp>
        <p:nvSpPr>
          <p:cNvPr id="4" name="Content Placeholder 3"/>
          <p:cNvSpPr>
            <a:spLocks noGrp="1"/>
          </p:cNvSpPr>
          <p:nvPr>
            <p:ph idx="1"/>
          </p:nvPr>
        </p:nvSpPr>
        <p:spPr/>
        <p:txBody>
          <a:bodyPr/>
          <a:lstStyle/>
          <a:p>
            <a:pPr marL="0" indent="0">
              <a:buNone/>
            </a:pPr>
            <a:endParaRPr lang="en-US" dirty="0"/>
          </a:p>
        </p:txBody>
      </p:sp>
      <p:pic>
        <p:nvPicPr>
          <p:cNvPr id="6" name="Picture 5"/>
          <p:cNvPicPr>
            <a:picLocks noChangeAspect="1"/>
          </p:cNvPicPr>
          <p:nvPr/>
        </p:nvPicPr>
        <p:blipFill>
          <a:blip r:embed="rId2"/>
          <a:stretch>
            <a:fillRect/>
          </a:stretch>
        </p:blipFill>
        <p:spPr>
          <a:xfrm>
            <a:off x="446458" y="3550919"/>
            <a:ext cx="11286299" cy="822960"/>
          </a:xfrm>
          <a:prstGeom prst="rect">
            <a:avLst/>
          </a:prstGeom>
        </p:spPr>
      </p:pic>
      <p:sp>
        <p:nvSpPr>
          <p:cNvPr id="7" name="Oval Callout 6"/>
          <p:cNvSpPr/>
          <p:nvPr/>
        </p:nvSpPr>
        <p:spPr>
          <a:xfrm>
            <a:off x="4113212" y="2103120"/>
            <a:ext cx="1828800" cy="1371600"/>
          </a:xfrm>
          <a:prstGeom prst="wedgeEllipseCallou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Index </a:t>
            </a:r>
          </a:p>
          <a:p>
            <a:pPr algn="ctr"/>
            <a:r>
              <a:rPr lang="en-US" dirty="0"/>
              <a:t>Line</a:t>
            </a:r>
          </a:p>
        </p:txBody>
      </p:sp>
      <p:sp>
        <p:nvSpPr>
          <p:cNvPr id="9" name="Up Arrow 8"/>
          <p:cNvSpPr/>
          <p:nvPr/>
        </p:nvSpPr>
        <p:spPr>
          <a:xfrm>
            <a:off x="1522412" y="4267200"/>
            <a:ext cx="1752599" cy="15240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Condition</a:t>
            </a:r>
          </a:p>
          <a:p>
            <a:pPr algn="ctr"/>
            <a:r>
              <a:rPr lang="en-US" sz="1200" dirty="0"/>
              <a:t>line</a:t>
            </a:r>
          </a:p>
        </p:txBody>
      </p:sp>
    </p:spTree>
    <p:extLst>
      <p:ext uri="{BB962C8B-B14F-4D97-AF65-F5344CB8AC3E}">
        <p14:creationId xmlns:p14="http://schemas.microsoft.com/office/powerpoint/2010/main" val="4030783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 line has three component objects</a:t>
            </a:r>
          </a:p>
        </p:txBody>
      </p:sp>
      <p:sp>
        <p:nvSpPr>
          <p:cNvPr id="3" name="Content Placeholder 2"/>
          <p:cNvSpPr>
            <a:spLocks noGrp="1"/>
          </p:cNvSpPr>
          <p:nvPr>
            <p:ph idx="1"/>
          </p:nvPr>
        </p:nvSpPr>
        <p:spPr/>
        <p:txBody>
          <a:bodyPr>
            <a:normAutofit fontScale="77500" lnSpcReduction="20000"/>
          </a:bodyPr>
          <a:lstStyle/>
          <a:p>
            <a:r>
              <a:rPr lang="en-US" dirty="0"/>
              <a:t>Event Object provides the event that qualifies a patient for cohort membership</a:t>
            </a:r>
          </a:p>
          <a:p>
            <a:pPr lvl="1"/>
            <a:r>
              <a:rPr lang="en-US" dirty="0"/>
              <a:t>Admission diagnosis</a:t>
            </a:r>
          </a:p>
          <a:p>
            <a:pPr lvl="1"/>
            <a:r>
              <a:rPr lang="en-US" dirty="0"/>
              <a:t>Medication in patient or outpatient</a:t>
            </a:r>
          </a:p>
          <a:p>
            <a:pPr lvl="1"/>
            <a:r>
              <a:rPr lang="en-US" dirty="0"/>
              <a:t>Lab test</a:t>
            </a:r>
          </a:p>
          <a:p>
            <a:r>
              <a:rPr lang="en-US" dirty="0"/>
              <a:t>Duration – defines the time you look for the event</a:t>
            </a:r>
          </a:p>
          <a:p>
            <a:pPr lvl="1"/>
            <a:r>
              <a:rPr lang="en-US" dirty="0"/>
              <a:t>Calendar interval  between date and date</a:t>
            </a:r>
          </a:p>
          <a:p>
            <a:pPr lvl="1"/>
            <a:r>
              <a:rPr lang="en-US" dirty="0"/>
              <a:t>Identified event in another condition line  - during a hospitalization</a:t>
            </a:r>
          </a:p>
          <a:p>
            <a:pPr lvl="1"/>
            <a:r>
              <a:rPr lang="en-US" dirty="0"/>
              <a:t>Temporal window anchored at another event </a:t>
            </a:r>
            <a:r>
              <a:rPr lang="en-US" dirty="0" err="1"/>
              <a:t>date:time</a:t>
            </a:r>
            <a:endParaRPr lang="en-US" dirty="0"/>
          </a:p>
          <a:p>
            <a:r>
              <a:rPr lang="en-US" dirty="0"/>
              <a:t>Demographics define the characteristics of the patient</a:t>
            </a:r>
          </a:p>
          <a:p>
            <a:pPr lvl="1"/>
            <a:r>
              <a:rPr lang="en-US" dirty="0"/>
              <a:t>Age</a:t>
            </a:r>
          </a:p>
          <a:p>
            <a:pPr lvl="1"/>
            <a:r>
              <a:rPr lang="en-US" dirty="0"/>
              <a:t>Gender</a:t>
            </a:r>
          </a:p>
          <a:p>
            <a:pPr lvl="1"/>
            <a:r>
              <a:rPr lang="en-US" dirty="0" err="1"/>
              <a:t>Ses</a:t>
            </a:r>
            <a:r>
              <a:rPr lang="en-US" dirty="0"/>
              <a:t>…</a:t>
            </a:r>
          </a:p>
          <a:p>
            <a:endParaRPr lang="en-US" dirty="0"/>
          </a:p>
        </p:txBody>
      </p:sp>
    </p:spTree>
    <p:extLst>
      <p:ext uri="{BB962C8B-B14F-4D97-AF65-F5344CB8AC3E}">
        <p14:creationId xmlns:p14="http://schemas.microsoft.com/office/powerpoint/2010/main" val="421932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a:bodyPr>
          <a:lstStyle/>
          <a:p>
            <a:r>
              <a:rPr lang="en-US" sz="3600" dirty="0"/>
              <a:t>Observational Epidemiology - CLG capability overview</a:t>
            </a:r>
          </a:p>
        </p:txBody>
      </p:sp>
      <p:sp>
        <p:nvSpPr>
          <p:cNvPr id="4" name="Subtitle 3"/>
          <p:cNvSpPr>
            <a:spLocks noGrp="1"/>
          </p:cNvSpPr>
          <p:nvPr>
            <p:ph type="subTitle" idx="1"/>
          </p:nvPr>
        </p:nvSpPr>
        <p:spPr/>
        <p:txBody>
          <a:bodyPr/>
          <a:lstStyle/>
          <a:p>
            <a:endParaRPr lang="it-IT" dirty="0"/>
          </a:p>
        </p:txBody>
      </p:sp>
      <p:pic>
        <p:nvPicPr>
          <p:cNvPr id="2" name="Snagit_PPTA10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40"/>
            <a:ext cx="1460575" cy="1759040"/>
          </a:xfrm>
          <a:prstGeom prst="rect">
            <a:avLst/>
          </a:prstGeom>
        </p:spPr>
      </p:pic>
    </p:spTree>
    <p:extLst>
      <p:ext uri="{BB962C8B-B14F-4D97-AF65-F5344CB8AC3E}">
        <p14:creationId xmlns:p14="http://schemas.microsoft.com/office/powerpoint/2010/main" val="3292651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 line  (cohort object)</a:t>
            </a:r>
          </a:p>
        </p:txBody>
      </p:sp>
      <p:sp>
        <p:nvSpPr>
          <p:cNvPr id="3" name="Content Placeholder 2"/>
          <p:cNvSpPr>
            <a:spLocks noGrp="1"/>
          </p:cNvSpPr>
          <p:nvPr>
            <p:ph idx="1"/>
          </p:nvPr>
        </p:nvSpPr>
        <p:spPr/>
        <p:txBody>
          <a:bodyPr>
            <a:normAutofit/>
          </a:bodyPr>
          <a:lstStyle/>
          <a:p>
            <a:r>
              <a:rPr lang="en-US" dirty="0"/>
              <a:t>Assigns to each member of the cohort an index date </a:t>
            </a:r>
          </a:p>
          <a:p>
            <a:r>
              <a:rPr lang="en-US" dirty="0"/>
              <a:t>By pointing to the condition line whose event date will be the index date</a:t>
            </a:r>
          </a:p>
          <a:p>
            <a:r>
              <a:rPr lang="en-US" dirty="0"/>
              <a:t>If the chosen condition line has more than one event per person </a:t>
            </a:r>
          </a:p>
          <a:p>
            <a:pPr lvl="2"/>
            <a:r>
              <a:rPr lang="en-US" dirty="0"/>
              <a:t>The index line choses one event per person</a:t>
            </a:r>
          </a:p>
          <a:p>
            <a:pPr lvl="3"/>
            <a:r>
              <a:rPr lang="en-US" dirty="0"/>
              <a:t>Earliest</a:t>
            </a:r>
          </a:p>
          <a:p>
            <a:pPr marL="682625" lvl="3" indent="0">
              <a:buNone/>
            </a:pPr>
            <a:r>
              <a:rPr lang="en-US" dirty="0"/>
              <a:t>        or</a:t>
            </a:r>
          </a:p>
          <a:p>
            <a:pPr lvl="3"/>
            <a:r>
              <a:rPr lang="en-US" dirty="0"/>
              <a:t>Latest</a:t>
            </a:r>
          </a:p>
          <a:p>
            <a:endParaRPr lang="en-US" dirty="0"/>
          </a:p>
        </p:txBody>
      </p:sp>
    </p:spTree>
    <p:extLst>
      <p:ext uri="{BB962C8B-B14F-4D97-AF65-F5344CB8AC3E}">
        <p14:creationId xmlns:p14="http://schemas.microsoft.com/office/powerpoint/2010/main" val="214005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Diabetes	 Demo</a:t>
            </a:r>
          </a:p>
        </p:txBody>
      </p:sp>
      <p:sp>
        <p:nvSpPr>
          <p:cNvPr id="3" name="Content Placeholder 2"/>
          <p:cNvSpPr>
            <a:spLocks noGrp="1"/>
          </p:cNvSpPr>
          <p:nvPr>
            <p:ph idx="1"/>
          </p:nvPr>
        </p:nvSpPr>
        <p:spPr/>
        <p:txBody>
          <a:bodyPr/>
          <a:lstStyle/>
          <a:p>
            <a:r>
              <a:rPr lang="en-US" dirty="0">
                <a:hlinkClick r:id="rId2" action="ppaction://hlinkfile"/>
              </a:rPr>
              <a:t>Bad Diabetes</a:t>
            </a:r>
            <a:endParaRPr lang="en-US" dirty="0"/>
          </a:p>
          <a:p>
            <a:r>
              <a:rPr lang="en-US" dirty="0"/>
              <a:t>Bad Diabetes with follow up</a:t>
            </a:r>
          </a:p>
          <a:p>
            <a:pPr lvl="2"/>
            <a:endParaRPr lang="en-US" dirty="0"/>
          </a:p>
        </p:txBody>
      </p:sp>
    </p:spTree>
    <p:extLst>
      <p:ext uri="{BB962C8B-B14F-4D97-AF65-F5344CB8AC3E}">
        <p14:creationId xmlns:p14="http://schemas.microsoft.com/office/powerpoint/2010/main" val="2871144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Temporal Mind Map for Diabetes Control</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53375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18221" y="100428"/>
            <a:ext cx="6952381" cy="6657143"/>
          </a:xfrm>
          <a:prstGeom prst="rect">
            <a:avLst/>
          </a:prstGeom>
        </p:spPr>
      </p:pic>
    </p:spTree>
    <p:extLst>
      <p:ext uri="{BB962C8B-B14F-4D97-AF65-F5344CB8AC3E}">
        <p14:creationId xmlns:p14="http://schemas.microsoft.com/office/powerpoint/2010/main" val="3665690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0412" y="0"/>
            <a:ext cx="9744504" cy="6583680"/>
          </a:xfrm>
          <a:prstGeom prst="rect">
            <a:avLst/>
          </a:prstGeom>
        </p:spPr>
      </p:pic>
    </p:spTree>
    <p:extLst>
      <p:ext uri="{BB962C8B-B14F-4D97-AF65-F5344CB8AC3E}">
        <p14:creationId xmlns:p14="http://schemas.microsoft.com/office/powerpoint/2010/main" val="4220618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Cohort Object moved to Study Designer environment</a:t>
            </a:r>
          </a:p>
        </p:txBody>
      </p:sp>
      <p:sp>
        <p:nvSpPr>
          <p:cNvPr id="3" name="Content Placeholder 2"/>
          <p:cNvSpPr>
            <a:spLocks noGrp="1"/>
          </p:cNvSpPr>
          <p:nvPr>
            <p:ph idx="1"/>
          </p:nvPr>
        </p:nvSpPr>
        <p:spPr/>
        <p:txBody>
          <a:bodyPr/>
          <a:lstStyle/>
          <a:p>
            <a:r>
              <a:rPr lang="en-US" dirty="0"/>
              <a:t>Apply Study Method to cohort object</a:t>
            </a:r>
          </a:p>
          <a:p>
            <a:r>
              <a:rPr lang="en-US" dirty="0"/>
              <a:t>Follow the Health-Time trajectory</a:t>
            </a:r>
          </a:p>
          <a:p>
            <a:pPr lvl="1"/>
            <a:r>
              <a:rPr lang="en-US" dirty="0"/>
              <a:t>To </a:t>
            </a:r>
            <a:r>
              <a:rPr lang="en-US" dirty="0">
                <a:hlinkClick r:id="rId2" action="ppaction://hlinkfile"/>
              </a:rPr>
              <a:t>hospitalization</a:t>
            </a:r>
            <a:endParaRPr lang="en-US" dirty="0"/>
          </a:p>
          <a:p>
            <a:pPr lvl="1"/>
            <a:r>
              <a:rPr lang="en-US" dirty="0">
                <a:hlinkClick r:id="rId3" action="ppaction://hlinkfile"/>
              </a:rPr>
              <a:t>Hospitalization2</a:t>
            </a:r>
            <a:endParaRPr lang="en-US" dirty="0"/>
          </a:p>
        </p:txBody>
      </p:sp>
    </p:spTree>
    <p:extLst>
      <p:ext uri="{BB962C8B-B14F-4D97-AF65-F5344CB8AC3E}">
        <p14:creationId xmlns:p14="http://schemas.microsoft.com/office/powerpoint/2010/main" val="2255228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to Outcome Analytic Pattern </a:t>
            </a:r>
          </a:p>
        </p:txBody>
      </p:sp>
      <p:sp>
        <p:nvSpPr>
          <p:cNvPr id="3" name="Content Placeholder 2"/>
          <p:cNvSpPr>
            <a:spLocks noGrp="1"/>
          </p:cNvSpPr>
          <p:nvPr>
            <p:ph idx="1"/>
          </p:nvPr>
        </p:nvSpPr>
        <p:spPr/>
        <p:txBody>
          <a:bodyPr/>
          <a:lstStyle/>
          <a:p>
            <a:pPr marL="231775" lvl="1" indent="0">
              <a:buNone/>
            </a:pPr>
            <a:r>
              <a:rPr lang="en-US" dirty="0"/>
              <a:t>Time to Outcome Hospitalization importance of index</a:t>
            </a:r>
          </a:p>
          <a:p>
            <a:pPr marL="231775" lvl="1" indent="0">
              <a:buNone/>
            </a:pPr>
            <a:r>
              <a:rPr lang="en-US" dirty="0"/>
              <a:t>How is the Question different if you </a:t>
            </a:r>
          </a:p>
          <a:p>
            <a:pPr lvl="1"/>
            <a:r>
              <a:rPr lang="en-US" dirty="0"/>
              <a:t>Index on  repeat</a:t>
            </a:r>
          </a:p>
          <a:p>
            <a:pPr lvl="1"/>
            <a:r>
              <a:rPr lang="en-US" dirty="0"/>
              <a:t>Index on  Original HgbA1c</a:t>
            </a:r>
          </a:p>
          <a:p>
            <a:endParaRPr lang="en-US" dirty="0"/>
          </a:p>
        </p:txBody>
      </p:sp>
    </p:spTree>
    <p:extLst>
      <p:ext uri="{BB962C8B-B14F-4D97-AF65-F5344CB8AC3E}">
        <p14:creationId xmlns:p14="http://schemas.microsoft.com/office/powerpoint/2010/main" val="4162477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Index on Repeat</a:t>
            </a:r>
          </a:p>
        </p:txBody>
      </p:sp>
      <p:pic>
        <p:nvPicPr>
          <p:cNvPr id="6" name="Content Placeholder 5"/>
          <p:cNvPicPr>
            <a:picLocks noGrp="1" noChangeAspect="1"/>
          </p:cNvPicPr>
          <p:nvPr>
            <p:ph idx="1"/>
          </p:nvPr>
        </p:nvPicPr>
        <p:blipFill>
          <a:blip r:embed="rId2"/>
          <a:stretch>
            <a:fillRect/>
          </a:stretch>
        </p:blipFill>
        <p:spPr>
          <a:xfrm>
            <a:off x="1522413" y="2663743"/>
            <a:ext cx="9134475" cy="2597314"/>
          </a:xfrm>
          <a:prstGeom prst="rect">
            <a:avLst/>
          </a:prstGeom>
        </p:spPr>
      </p:pic>
    </p:spTree>
    <p:extLst>
      <p:ext uri="{BB962C8B-B14F-4D97-AF65-F5344CB8AC3E}">
        <p14:creationId xmlns:p14="http://schemas.microsoft.com/office/powerpoint/2010/main" val="2325600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Index on Repeat </a:t>
            </a:r>
          </a:p>
        </p:txBody>
      </p:sp>
      <p:pic>
        <p:nvPicPr>
          <p:cNvPr id="2" name="Content Placeholder 1"/>
          <p:cNvPicPr>
            <a:picLocks noGrp="1" noChangeAspect="1"/>
          </p:cNvPicPr>
          <p:nvPr>
            <p:ph idx="1"/>
          </p:nvPr>
        </p:nvPicPr>
        <p:blipFill>
          <a:blip r:embed="rId2"/>
          <a:stretch>
            <a:fillRect/>
          </a:stretch>
        </p:blipFill>
        <p:spPr>
          <a:xfrm>
            <a:off x="3364690" y="1905000"/>
            <a:ext cx="5449921" cy="4114800"/>
          </a:xfrm>
          <a:prstGeom prst="rect">
            <a:avLst/>
          </a:prstGeom>
        </p:spPr>
      </p:pic>
    </p:spTree>
    <p:extLst>
      <p:ext uri="{BB962C8B-B14F-4D97-AF65-F5344CB8AC3E}">
        <p14:creationId xmlns:p14="http://schemas.microsoft.com/office/powerpoint/2010/main" val="159152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Index on Original HgbA1c</a:t>
            </a:r>
          </a:p>
        </p:txBody>
      </p:sp>
      <p:pic>
        <p:nvPicPr>
          <p:cNvPr id="2" name="Content Placeholder 1"/>
          <p:cNvPicPr>
            <a:picLocks noGrp="1" noChangeAspect="1"/>
          </p:cNvPicPr>
          <p:nvPr>
            <p:ph idx="1"/>
          </p:nvPr>
        </p:nvPicPr>
        <p:blipFill>
          <a:blip r:embed="rId2"/>
          <a:stretch>
            <a:fillRect/>
          </a:stretch>
        </p:blipFill>
        <p:spPr>
          <a:xfrm>
            <a:off x="2436812" y="2209800"/>
            <a:ext cx="7085714" cy="1980952"/>
          </a:xfrm>
          <a:prstGeom prst="rect">
            <a:avLst/>
          </a:prstGeom>
        </p:spPr>
      </p:pic>
    </p:spTree>
    <p:extLst>
      <p:ext uri="{BB962C8B-B14F-4D97-AF65-F5344CB8AC3E}">
        <p14:creationId xmlns:p14="http://schemas.microsoft.com/office/powerpoint/2010/main" val="2045568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R provides an Object-Oriented Philosophy as well as a programing environment</a:t>
            </a:r>
          </a:p>
        </p:txBody>
      </p:sp>
      <p:sp>
        <p:nvSpPr>
          <p:cNvPr id="3" name="Content Placeholder 2"/>
          <p:cNvSpPr>
            <a:spLocks noGrp="1"/>
          </p:cNvSpPr>
          <p:nvPr>
            <p:ph idx="1"/>
          </p:nvPr>
        </p:nvSpPr>
        <p:spPr/>
        <p:txBody>
          <a:bodyPr/>
          <a:lstStyle/>
          <a:p>
            <a:r>
              <a:rPr lang="en-US" dirty="0"/>
              <a:t>Reusable functions	allowing</a:t>
            </a:r>
          </a:p>
          <a:p>
            <a:pPr lvl="1"/>
            <a:r>
              <a:rPr lang="en-US" dirty="0"/>
              <a:t>Modification</a:t>
            </a:r>
          </a:p>
          <a:p>
            <a:pPr lvl="1"/>
            <a:r>
              <a:rPr lang="en-US" dirty="0"/>
              <a:t>Extension</a:t>
            </a:r>
          </a:p>
          <a:p>
            <a:r>
              <a:rPr lang="en-US" dirty="0"/>
              <a:t>Inheritance</a:t>
            </a:r>
          </a:p>
          <a:p>
            <a:r>
              <a:rPr lang="en-US" dirty="0"/>
              <a:t>Context Aware</a:t>
            </a:r>
          </a:p>
          <a:p>
            <a:r>
              <a:rPr lang="en-US" dirty="0"/>
              <a:t>Objects are transparent and fully documented</a:t>
            </a:r>
          </a:p>
          <a:p>
            <a:pPr marL="0" indent="0">
              <a:buNone/>
            </a:pPr>
            <a:endParaRPr lang="en-US" dirty="0"/>
          </a:p>
          <a:p>
            <a:pPr lvl="1"/>
            <a:endParaRPr lang="en-US" dirty="0"/>
          </a:p>
        </p:txBody>
      </p:sp>
    </p:spTree>
    <p:extLst>
      <p:ext uri="{BB962C8B-B14F-4D97-AF65-F5344CB8AC3E}">
        <p14:creationId xmlns:p14="http://schemas.microsoft.com/office/powerpoint/2010/main" val="1756570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 on repeat HgbA1c</a:t>
            </a:r>
          </a:p>
        </p:txBody>
      </p:sp>
      <p:sp>
        <p:nvSpPr>
          <p:cNvPr id="3" name="Content Placeholder 2"/>
          <p:cNvSpPr>
            <a:spLocks noGrp="1"/>
          </p:cNvSpPr>
          <p:nvPr>
            <p:ph idx="1"/>
          </p:nvPr>
        </p:nvSpPr>
        <p:spPr/>
        <p:txBody>
          <a:bodyPr>
            <a:normAutofit lnSpcReduction="10000"/>
          </a:bodyPr>
          <a:lstStyle/>
          <a:p>
            <a:endParaRPr lang="en-US" dirty="0"/>
          </a:p>
          <a:p>
            <a:endParaRPr lang="en-US" dirty="0"/>
          </a:p>
          <a:p>
            <a:endParaRPr lang="en-US" dirty="0"/>
          </a:p>
          <a:p>
            <a:endParaRPr lang="en-US" dirty="0"/>
          </a:p>
          <a:p>
            <a:endParaRPr lang="en-US" dirty="0"/>
          </a:p>
          <a:p>
            <a:r>
              <a:rPr lang="en-US" dirty="0"/>
              <a:t>Bring both cohort Newly indexed to study designer</a:t>
            </a:r>
          </a:p>
          <a:p>
            <a:r>
              <a:rPr lang="en-US" dirty="0"/>
              <a:t>Repeat Time to Outcome – hospitalization</a:t>
            </a:r>
          </a:p>
          <a:p>
            <a:r>
              <a:rPr lang="en-US" dirty="0"/>
              <a:t>What Question are you asking and answering? How does it differ?</a:t>
            </a:r>
          </a:p>
        </p:txBody>
      </p:sp>
      <p:pic>
        <p:nvPicPr>
          <p:cNvPr id="4" name="Content Placeholder 1"/>
          <p:cNvPicPr>
            <a:picLocks noChangeAspect="1"/>
          </p:cNvPicPr>
          <p:nvPr/>
        </p:nvPicPr>
        <p:blipFill>
          <a:blip r:embed="rId2"/>
          <a:stretch>
            <a:fillRect/>
          </a:stretch>
        </p:blipFill>
        <p:spPr>
          <a:xfrm>
            <a:off x="2436812" y="2209800"/>
            <a:ext cx="7085714" cy="1980952"/>
          </a:xfrm>
          <a:prstGeom prst="rect">
            <a:avLst/>
          </a:prstGeom>
        </p:spPr>
      </p:pic>
    </p:spTree>
    <p:extLst>
      <p:ext uri="{BB962C8B-B14F-4D97-AF65-F5344CB8AC3E}">
        <p14:creationId xmlns:p14="http://schemas.microsoft.com/office/powerpoint/2010/main" val="113252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Question is being answered? </a:t>
            </a:r>
          </a:p>
        </p:txBody>
      </p:sp>
      <p:pic>
        <p:nvPicPr>
          <p:cNvPr id="7" name="Content Placeholder 6"/>
          <p:cNvPicPr>
            <a:picLocks noGrp="1" noChangeAspect="1"/>
          </p:cNvPicPr>
          <p:nvPr>
            <p:ph idx="1"/>
          </p:nvPr>
        </p:nvPicPr>
        <p:blipFill>
          <a:blip r:embed="rId2"/>
          <a:stretch>
            <a:fillRect/>
          </a:stretch>
        </p:blipFill>
        <p:spPr>
          <a:xfrm>
            <a:off x="3600685" y="1905000"/>
            <a:ext cx="4977930" cy="4114800"/>
          </a:xfrm>
          <a:prstGeom prst="rect">
            <a:avLst/>
          </a:prstGeom>
        </p:spPr>
      </p:pic>
    </p:spTree>
    <p:extLst>
      <p:ext uri="{BB962C8B-B14F-4D97-AF65-F5344CB8AC3E}">
        <p14:creationId xmlns:p14="http://schemas.microsoft.com/office/powerpoint/2010/main" val="3584543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While you are trying to achieve good Blood glucose control, what is Cumulative incidence of hospitalization during the year of your efforts to control?</a:t>
            </a:r>
          </a:p>
        </p:txBody>
      </p:sp>
      <p:pic>
        <p:nvPicPr>
          <p:cNvPr id="2" name="Content Placeholder 1"/>
          <p:cNvPicPr>
            <a:picLocks noGrp="1" noChangeAspect="1"/>
          </p:cNvPicPr>
          <p:nvPr>
            <p:ph idx="1"/>
          </p:nvPr>
        </p:nvPicPr>
        <p:blipFill>
          <a:blip r:embed="rId2"/>
          <a:stretch>
            <a:fillRect/>
          </a:stretch>
        </p:blipFill>
        <p:spPr>
          <a:xfrm>
            <a:off x="821625" y="3048000"/>
            <a:ext cx="10545575" cy="1920240"/>
          </a:xfrm>
          <a:prstGeom prst="rect">
            <a:avLst/>
          </a:prstGeom>
        </p:spPr>
      </p:pic>
    </p:spTree>
    <p:extLst>
      <p:ext uri="{BB962C8B-B14F-4D97-AF65-F5344CB8AC3E}">
        <p14:creationId xmlns:p14="http://schemas.microsoft.com/office/powerpoint/2010/main" val="3825605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There is an initial hospitalization cost -</a:t>
            </a:r>
          </a:p>
        </p:txBody>
      </p:sp>
      <p:pic>
        <p:nvPicPr>
          <p:cNvPr id="2" name="Content Placeholder 1"/>
          <p:cNvPicPr>
            <a:picLocks noGrp="1" noChangeAspect="1"/>
          </p:cNvPicPr>
          <p:nvPr>
            <p:ph idx="1"/>
          </p:nvPr>
        </p:nvPicPr>
        <p:blipFill>
          <a:blip r:embed="rId2"/>
          <a:stretch>
            <a:fillRect/>
          </a:stretch>
        </p:blipFill>
        <p:spPr>
          <a:xfrm>
            <a:off x="1680126" y="3310019"/>
            <a:ext cx="8819048" cy="1304762"/>
          </a:xfrm>
          <a:prstGeom prst="rect">
            <a:avLst/>
          </a:prstGeom>
        </p:spPr>
      </p:pic>
    </p:spTree>
    <p:extLst>
      <p:ext uri="{BB962C8B-B14F-4D97-AF65-F5344CB8AC3E}">
        <p14:creationId xmlns:p14="http://schemas.microsoft.com/office/powerpoint/2010/main" val="840150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32212" y="36945"/>
            <a:ext cx="4462298" cy="6675120"/>
          </a:xfrm>
          <a:prstGeom prst="rect">
            <a:avLst/>
          </a:prstGeom>
        </p:spPr>
      </p:pic>
      <p:sp>
        <p:nvSpPr>
          <p:cNvPr id="3" name="TextBox 2"/>
          <p:cNvSpPr txBox="1"/>
          <p:nvPr/>
        </p:nvSpPr>
        <p:spPr>
          <a:xfrm>
            <a:off x="8609012" y="1295400"/>
            <a:ext cx="3276600" cy="923330"/>
          </a:xfrm>
          <a:prstGeom prst="rect">
            <a:avLst/>
          </a:prstGeom>
          <a:noFill/>
        </p:spPr>
        <p:txBody>
          <a:bodyPr wrap="square" rtlCol="0">
            <a:spAutoFit/>
          </a:bodyPr>
          <a:lstStyle/>
          <a:p>
            <a:r>
              <a:rPr lang="en-US" dirty="0"/>
              <a:t>Email: </a:t>
            </a:r>
            <a:r>
              <a:rPr lang="en-US" dirty="0">
                <a:hlinkClick r:id="rId3"/>
              </a:rPr>
              <a:t>ebellin@montefiore.org</a:t>
            </a:r>
            <a:endParaRPr lang="en-US" dirty="0"/>
          </a:p>
          <a:p>
            <a:endParaRPr lang="en-US" dirty="0"/>
          </a:p>
          <a:p>
            <a:r>
              <a:rPr lang="en-US" dirty="0"/>
              <a:t>              eranbellin@gmail.com</a:t>
            </a:r>
          </a:p>
        </p:txBody>
      </p:sp>
      <p:sp>
        <p:nvSpPr>
          <p:cNvPr id="4" name="TextBox 3"/>
          <p:cNvSpPr txBox="1"/>
          <p:nvPr/>
        </p:nvSpPr>
        <p:spPr>
          <a:xfrm>
            <a:off x="8609012" y="3276600"/>
            <a:ext cx="3200400" cy="1477328"/>
          </a:xfrm>
          <a:prstGeom prst="rect">
            <a:avLst/>
          </a:prstGeom>
          <a:noFill/>
        </p:spPr>
        <p:txBody>
          <a:bodyPr wrap="square" rtlCol="0">
            <a:spAutoFit/>
          </a:bodyPr>
          <a:lstStyle/>
          <a:p>
            <a:r>
              <a:rPr lang="en-US" dirty="0"/>
              <a:t>Looking Glass now available as a commercial product</a:t>
            </a:r>
          </a:p>
          <a:p>
            <a:r>
              <a:rPr lang="en-US" dirty="0"/>
              <a:t>Looking Glass Clinical Analytics</a:t>
            </a:r>
          </a:p>
          <a:p>
            <a:r>
              <a:rPr lang="en-US" dirty="0"/>
              <a:t>Streamline Health </a:t>
            </a:r>
          </a:p>
          <a:p>
            <a:r>
              <a:rPr lang="en-US" dirty="0"/>
              <a:t>Atlanta, Georgia</a:t>
            </a:r>
          </a:p>
        </p:txBody>
      </p:sp>
      <p:sp>
        <p:nvSpPr>
          <p:cNvPr id="6" name="TextBox 5"/>
          <p:cNvSpPr txBox="1"/>
          <p:nvPr/>
        </p:nvSpPr>
        <p:spPr>
          <a:xfrm>
            <a:off x="8990012" y="5181600"/>
            <a:ext cx="3124445" cy="923330"/>
          </a:xfrm>
          <a:prstGeom prst="rect">
            <a:avLst/>
          </a:prstGeom>
          <a:noFill/>
        </p:spPr>
        <p:txBody>
          <a:bodyPr wrap="none" rtlCol="0">
            <a:spAutoFit/>
          </a:bodyPr>
          <a:lstStyle/>
          <a:p>
            <a:r>
              <a:rPr lang="en-US" dirty="0"/>
              <a:t>43 videos available on </a:t>
            </a:r>
            <a:r>
              <a:rPr lang="en-US" dirty="0" err="1"/>
              <a:t>Youtube</a:t>
            </a:r>
            <a:r>
              <a:rPr lang="en-US" dirty="0"/>
              <a:t> </a:t>
            </a:r>
          </a:p>
          <a:p>
            <a:r>
              <a:rPr lang="en-US" dirty="0"/>
              <a:t>Search:  Clinical Looking Glass</a:t>
            </a:r>
          </a:p>
          <a:p>
            <a:r>
              <a:rPr lang="en-US" dirty="0" err="1"/>
              <a:t>Youtube</a:t>
            </a:r>
            <a:r>
              <a:rPr lang="en-US" dirty="0"/>
              <a:t>   Eran Bellin</a:t>
            </a:r>
          </a:p>
        </p:txBody>
      </p:sp>
    </p:spTree>
    <p:extLst>
      <p:ext uri="{BB962C8B-B14F-4D97-AF65-F5344CB8AC3E}">
        <p14:creationId xmlns:p14="http://schemas.microsoft.com/office/powerpoint/2010/main" val="4245048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Patients are different from widgets in a warehouse or dollars in a financial report</a:t>
            </a:r>
          </a:p>
        </p:txBody>
      </p:sp>
      <p:sp>
        <p:nvSpPr>
          <p:cNvPr id="3" name="Content Placeholder 2"/>
          <p:cNvSpPr>
            <a:spLocks noGrp="1"/>
          </p:cNvSpPr>
          <p:nvPr>
            <p:ph idx="1"/>
          </p:nvPr>
        </p:nvSpPr>
        <p:spPr/>
        <p:txBody>
          <a:bodyPr>
            <a:normAutofit fontScale="92500" lnSpcReduction="20000"/>
          </a:bodyPr>
          <a:lstStyle/>
          <a:p>
            <a:r>
              <a:rPr lang="en-US" dirty="0"/>
              <a:t>Patients change over time</a:t>
            </a:r>
          </a:p>
          <a:p>
            <a:pPr lvl="1"/>
            <a:r>
              <a:rPr lang="en-US" dirty="0"/>
              <a:t>This identity change is critical</a:t>
            </a:r>
          </a:p>
          <a:p>
            <a:r>
              <a:rPr lang="en-US" dirty="0"/>
              <a:t>Consider Infant vs “same person” </a:t>
            </a:r>
          </a:p>
          <a:p>
            <a:pPr lvl="1"/>
            <a:r>
              <a:rPr lang="en-US" dirty="0"/>
              <a:t>Age 70</a:t>
            </a:r>
          </a:p>
          <a:p>
            <a:pPr lvl="1"/>
            <a:r>
              <a:rPr lang="en-US" dirty="0"/>
              <a:t>After a heart attack</a:t>
            </a:r>
          </a:p>
          <a:p>
            <a:pPr lvl="1"/>
            <a:r>
              <a:rPr lang="en-US" dirty="0"/>
              <a:t>With an ejection fraction of 30</a:t>
            </a:r>
          </a:p>
          <a:p>
            <a:pPr lvl="1"/>
            <a:r>
              <a:rPr lang="en-US" dirty="0"/>
              <a:t>With Rheumatoid arthritis</a:t>
            </a:r>
          </a:p>
          <a:p>
            <a:r>
              <a:rPr lang="en-US" dirty="0"/>
              <a:t>Medical record number is the same but different experiences through the trajectory of health-time makes the patient a different </a:t>
            </a:r>
            <a:r>
              <a:rPr lang="en-US" b="1" dirty="0"/>
              <a:t>object</a:t>
            </a:r>
            <a:r>
              <a:rPr lang="en-US" dirty="0"/>
              <a:t>.</a:t>
            </a:r>
          </a:p>
          <a:p>
            <a:pPr lvl="1"/>
            <a:r>
              <a:rPr lang="en-US" dirty="0"/>
              <a:t>Over time the patient belongs to different cohorts</a:t>
            </a:r>
          </a:p>
          <a:p>
            <a:pPr lvl="2"/>
            <a:r>
              <a:rPr lang="en-US" dirty="0"/>
              <a:t>Can answer different questions </a:t>
            </a:r>
          </a:p>
        </p:txBody>
      </p:sp>
    </p:spTree>
    <p:extLst>
      <p:ext uri="{BB962C8B-B14F-4D97-AF65-F5344CB8AC3E}">
        <p14:creationId xmlns:p14="http://schemas.microsoft.com/office/powerpoint/2010/main" val="978957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“Belong to different cohorts” means that the patient must qualify by different criteria </a:t>
            </a:r>
          </a:p>
        </p:txBody>
      </p:sp>
      <p:sp>
        <p:nvSpPr>
          <p:cNvPr id="3" name="Content Placeholder 2"/>
          <p:cNvSpPr>
            <a:spLocks noGrp="1"/>
          </p:cNvSpPr>
          <p:nvPr>
            <p:ph idx="1"/>
          </p:nvPr>
        </p:nvSpPr>
        <p:spPr/>
        <p:txBody>
          <a:bodyPr/>
          <a:lstStyle/>
          <a:p>
            <a:r>
              <a:rPr lang="en-US" dirty="0"/>
              <a:t>Events that have happened to him</a:t>
            </a:r>
          </a:p>
          <a:p>
            <a:r>
              <a:rPr lang="en-US" dirty="0"/>
              <a:t>The temporal relationship of those events.  Did they occur</a:t>
            </a:r>
          </a:p>
          <a:p>
            <a:pPr lvl="1"/>
            <a:r>
              <a:rPr lang="en-US" dirty="0"/>
              <a:t>Within a certain interval of time from each other?</a:t>
            </a:r>
          </a:p>
          <a:p>
            <a:pPr lvl="1"/>
            <a:r>
              <a:rPr lang="en-US" dirty="0"/>
              <a:t>During a specific calendar period when specific interventions were available?</a:t>
            </a:r>
          </a:p>
          <a:p>
            <a:pPr lvl="1"/>
            <a:r>
              <a:rPr lang="en-US" dirty="0"/>
              <a:t>During another event like a hospitalization instead of as an outpatient?</a:t>
            </a:r>
          </a:p>
          <a:p>
            <a:pPr lvl="1"/>
            <a:endParaRPr lang="en-US" dirty="0"/>
          </a:p>
        </p:txBody>
      </p:sp>
    </p:spTree>
    <p:extLst>
      <p:ext uri="{BB962C8B-B14F-4D97-AF65-F5344CB8AC3E}">
        <p14:creationId xmlns:p14="http://schemas.microsoft.com/office/powerpoint/2010/main" val="172686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Clinical Analytic Application Needs to </a:t>
            </a:r>
          </a:p>
        </p:txBody>
      </p:sp>
      <p:sp>
        <p:nvSpPr>
          <p:cNvPr id="3" name="Content Placeholder 2"/>
          <p:cNvSpPr>
            <a:spLocks noGrp="1"/>
          </p:cNvSpPr>
          <p:nvPr>
            <p:ph idx="1"/>
          </p:nvPr>
        </p:nvSpPr>
        <p:spPr/>
        <p:txBody>
          <a:bodyPr>
            <a:normAutofit fontScale="85000" lnSpcReduction="20000"/>
          </a:bodyPr>
          <a:lstStyle/>
          <a:p>
            <a:r>
              <a:rPr lang="en-US" dirty="0"/>
              <a:t>Help the user structure his question so it is answerable</a:t>
            </a:r>
          </a:p>
          <a:p>
            <a:pPr lvl="1"/>
            <a:r>
              <a:rPr lang="en-US" dirty="0"/>
              <a:t>Surprisingly the questioner often is unable to articulate a question with sufficient clarity </a:t>
            </a:r>
          </a:p>
          <a:p>
            <a:r>
              <a:rPr lang="en-US" dirty="0"/>
              <a:t>Reduce near infinite questions to a series of  tractable reusable patterns that can be sequentially invoked to cover a broad swath of questions</a:t>
            </a:r>
          </a:p>
          <a:p>
            <a:r>
              <a:rPr lang="en-US" dirty="0"/>
              <a:t>Be self-documenting so you know what you have asked and  can share it</a:t>
            </a:r>
          </a:p>
          <a:p>
            <a:r>
              <a:rPr lang="en-US" dirty="0"/>
              <a:t>Build progressively more complex  analytic objects made of more primitive objects</a:t>
            </a:r>
          </a:p>
          <a:p>
            <a:pPr lvl="1"/>
            <a:r>
              <a:rPr lang="en-US" dirty="0"/>
              <a:t>To  progressively develop a mature question</a:t>
            </a:r>
          </a:p>
          <a:p>
            <a:r>
              <a:rPr lang="en-US" dirty="0"/>
              <a:t>Objects must be shareable and have shareable components so  other users can benefit from the work that has already been accomplished through</a:t>
            </a:r>
          </a:p>
          <a:p>
            <a:pPr lvl="1"/>
            <a:r>
              <a:rPr lang="en-US" dirty="0"/>
              <a:t>Modification</a:t>
            </a:r>
          </a:p>
          <a:p>
            <a:pPr lvl="1"/>
            <a:r>
              <a:rPr lang="en-US" dirty="0"/>
              <a:t>Extension</a:t>
            </a:r>
          </a:p>
          <a:p>
            <a:pPr lvl="1"/>
            <a:endParaRPr lang="en-US" dirty="0"/>
          </a:p>
        </p:txBody>
      </p:sp>
    </p:spTree>
    <p:extLst>
      <p:ext uri="{BB962C8B-B14F-4D97-AF65-F5344CB8AC3E}">
        <p14:creationId xmlns:p14="http://schemas.microsoft.com/office/powerpoint/2010/main" val="206070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Looking Glass Clinical Analytics</a:t>
            </a:r>
          </a:p>
        </p:txBody>
      </p:sp>
      <p:sp>
        <p:nvSpPr>
          <p:cNvPr id="3" name="Content Placeholder 2"/>
          <p:cNvSpPr>
            <a:spLocks noGrp="1"/>
          </p:cNvSpPr>
          <p:nvPr>
            <p:ph idx="1"/>
          </p:nvPr>
        </p:nvSpPr>
        <p:spPr/>
        <p:txBody>
          <a:bodyPr>
            <a:normAutofit fontScale="92500" lnSpcReduction="10000"/>
          </a:bodyPr>
          <a:lstStyle/>
          <a:p>
            <a:r>
              <a:rPr lang="en-US" dirty="0"/>
              <a:t>Built at Montefiore Medical Center</a:t>
            </a:r>
          </a:p>
          <a:p>
            <a:pPr lvl="1"/>
            <a:r>
              <a:rPr lang="en-US" dirty="0"/>
              <a:t>Original core S engine converted to R</a:t>
            </a:r>
          </a:p>
          <a:p>
            <a:r>
              <a:rPr lang="en-US" dirty="0"/>
              <a:t>In operation for over a decade and a half</a:t>
            </a:r>
          </a:p>
          <a:p>
            <a:r>
              <a:rPr lang="en-US" dirty="0"/>
              <a:t>1,000 people trained</a:t>
            </a:r>
          </a:p>
          <a:p>
            <a:r>
              <a:rPr lang="en-US" dirty="0"/>
              <a:t>More than 250 peer reviewed papers enabled</a:t>
            </a:r>
          </a:p>
          <a:p>
            <a:r>
              <a:rPr lang="en-US" dirty="0"/>
              <a:t>Used for </a:t>
            </a:r>
          </a:p>
          <a:p>
            <a:pPr lvl="1"/>
            <a:r>
              <a:rPr lang="en-US" dirty="0"/>
              <a:t>Research</a:t>
            </a:r>
          </a:p>
          <a:p>
            <a:pPr lvl="1"/>
            <a:r>
              <a:rPr lang="en-US" dirty="0"/>
              <a:t>QI</a:t>
            </a:r>
          </a:p>
          <a:p>
            <a:pPr lvl="1"/>
            <a:r>
              <a:rPr lang="en-US" dirty="0"/>
              <a:t>Education</a:t>
            </a:r>
          </a:p>
        </p:txBody>
      </p:sp>
    </p:spTree>
    <p:extLst>
      <p:ext uri="{BB962C8B-B14F-4D97-AF65-F5344CB8AC3E}">
        <p14:creationId xmlns:p14="http://schemas.microsoft.com/office/powerpoint/2010/main" val="348989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240116" y="650732"/>
            <a:ext cx="3708591" cy="5556536"/>
          </a:xfrm>
          <a:prstGeom prst="rect">
            <a:avLst/>
          </a:prstGeom>
        </p:spPr>
      </p:pic>
    </p:spTree>
    <p:extLst>
      <p:ext uri="{BB962C8B-B14F-4D97-AF65-F5344CB8AC3E}">
        <p14:creationId xmlns:p14="http://schemas.microsoft.com/office/powerpoint/2010/main" val="1758974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Healthcare Data is useful when:</a:t>
            </a:r>
          </a:p>
        </p:txBody>
      </p:sp>
      <p:sp>
        <p:nvSpPr>
          <p:cNvPr id="3" name="Content Placeholder 2"/>
          <p:cNvSpPr>
            <a:spLocks noGrp="1"/>
          </p:cNvSpPr>
          <p:nvPr>
            <p:ph idx="1"/>
          </p:nvPr>
        </p:nvSpPr>
        <p:spPr/>
        <p:txBody>
          <a:bodyPr/>
          <a:lstStyle/>
          <a:p>
            <a:r>
              <a:rPr lang="en-US" dirty="0"/>
              <a:t>You transform it into temporally enriched information</a:t>
            </a:r>
          </a:p>
          <a:p>
            <a:r>
              <a:rPr lang="en-US" dirty="0"/>
              <a:t>The information answers an actionable question</a:t>
            </a:r>
          </a:p>
          <a:p>
            <a:r>
              <a:rPr lang="en-US" dirty="0"/>
              <a:t>You act upon the result of that question. </a:t>
            </a:r>
          </a:p>
          <a:p>
            <a:r>
              <a:rPr lang="en-US" dirty="0"/>
              <a:t>Results of that action are detectable</a:t>
            </a:r>
          </a:p>
          <a:p>
            <a:r>
              <a:rPr lang="en-US" dirty="0"/>
              <a:t>You have a methodology to evaluate the results</a:t>
            </a:r>
          </a:p>
          <a:p>
            <a:r>
              <a:rPr lang="en-US" dirty="0"/>
              <a:t>The implications of that evaluation drive your next action</a:t>
            </a:r>
          </a:p>
        </p:txBody>
      </p:sp>
    </p:spTree>
    <p:extLst>
      <p:ext uri="{BB962C8B-B14F-4D97-AF65-F5344CB8AC3E}">
        <p14:creationId xmlns:p14="http://schemas.microsoft.com/office/powerpoint/2010/main" val="3662507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74228E6B-D70C-44BB-A81F-A245495F61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0</TotalTime>
  <Words>1185</Words>
  <Application>Microsoft Office PowerPoint</Application>
  <PresentationFormat>Custom</PresentationFormat>
  <Paragraphs>233</Paragraphs>
  <Slides>34</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Corbel</vt:lpstr>
      <vt:lpstr>Times</vt:lpstr>
      <vt:lpstr>Verdana</vt:lpstr>
      <vt:lpstr>Digital Blue Tunnel 16x9</vt:lpstr>
      <vt:lpstr>How to Ask and Answer your Research Question using Electronic Medical Record data</vt:lpstr>
      <vt:lpstr>Observational Epidemiology - CLG capability overview</vt:lpstr>
      <vt:lpstr>R provides an Object-Oriented Philosophy as well as a programing environment</vt:lpstr>
      <vt:lpstr>Patients are different from widgets in a warehouse or dollars in a financial report</vt:lpstr>
      <vt:lpstr>“Belong to different cohorts” means that the patient must qualify by different criteria </vt:lpstr>
      <vt:lpstr>Clinical Analytic Application Needs to </vt:lpstr>
      <vt:lpstr>Looking Glass Clinical Analytics</vt:lpstr>
      <vt:lpstr>PowerPoint Presentation</vt:lpstr>
      <vt:lpstr>Big Healthcare Data is useful when:</vt:lpstr>
      <vt:lpstr>  Information must be “Patient Value Centric”  </vt:lpstr>
      <vt:lpstr>Patient-centric cohort</vt:lpstr>
      <vt:lpstr>Spreadsheet Representation of the Cohort</vt:lpstr>
      <vt:lpstr>Calendar Graph representation of Patient-centric cohort</vt:lpstr>
      <vt:lpstr>Cohort concept (cont)</vt:lpstr>
      <vt:lpstr>Suggested Reading:    Riddles in Accountable Healthcare  A primer to develop analytic intuition for medical homes and population health   by Eran Bellin (Amazon, Kindle)</vt:lpstr>
      <vt:lpstr>PowerPoint Presentation</vt:lpstr>
      <vt:lpstr>A cohort is a group of patients </vt:lpstr>
      <vt:lpstr>Let’s build a Diabetic cohort </vt:lpstr>
      <vt:lpstr>Condition line has three component objects</vt:lpstr>
      <vt:lpstr>Index line  (cohort object)</vt:lpstr>
      <vt:lpstr>Diabetes  Demo</vt:lpstr>
      <vt:lpstr>Temporal Mind Map for Diabetes Control</vt:lpstr>
      <vt:lpstr>PowerPoint Presentation</vt:lpstr>
      <vt:lpstr>PowerPoint Presentation</vt:lpstr>
      <vt:lpstr>Cohort Object moved to Study Designer environment</vt:lpstr>
      <vt:lpstr>Time to Outcome Analytic Pattern </vt:lpstr>
      <vt:lpstr>Index on Repeat</vt:lpstr>
      <vt:lpstr>Index on Repeat </vt:lpstr>
      <vt:lpstr>Index on Original HgbA1c</vt:lpstr>
      <vt:lpstr>Index on repeat HgbA1c</vt:lpstr>
      <vt:lpstr>What Question is being answered? </vt:lpstr>
      <vt:lpstr>While you are trying to achieve good Blood glucose control, what is Cumulative incidence of hospitalization during the year of your efforts to control?</vt:lpstr>
      <vt:lpstr>There is an initial hospitalization cost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2015-04-07T20:41:04Z</dcterms:created>
  <dcterms:modified xsi:type="dcterms:W3CDTF">2018-09-12T21:17:02Z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TC028952619991</vt:lpwstr>
  </property>
</Properties>
</file>